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theme/themeOverride9.xml" ContentType="application/vnd.openxmlformats-officedocument.themeOverride+xml"/>
  <Override PartName="/ppt/charts/chart18.xml" ContentType="application/vnd.openxmlformats-officedocument.drawingml.chart+xml"/>
  <Override PartName="/ppt/theme/themeOverride10.xml" ContentType="application/vnd.openxmlformats-officedocument.themeOverride+xml"/>
  <Override PartName="/ppt/charts/chart19.xml" ContentType="application/vnd.openxmlformats-officedocument.drawingml.chart+xml"/>
  <Override PartName="/ppt/theme/themeOverride11.xml" ContentType="application/vnd.openxmlformats-officedocument.themeOverride+xml"/>
  <Override PartName="/ppt/charts/chart20.xml" ContentType="application/vnd.openxmlformats-officedocument.drawingml.chart+xml"/>
  <Override PartName="/ppt/theme/themeOverride12.xml" ContentType="application/vnd.openxmlformats-officedocument.themeOverr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charts/chart22.xml" ContentType="application/vnd.openxmlformats-officedocument.drawingml.chart+xml"/>
  <Override PartName="/ppt/charts/style7.xml" ContentType="application/vnd.ms-office.chartstyle+xml"/>
  <Override PartName="/ppt/charts/colors7.xml" ContentType="application/vnd.ms-office.chartcolorstyle+xml"/>
  <Override PartName="/ppt/charts/chart23.xml" ContentType="application/vnd.openxmlformats-officedocument.drawingml.chart+xml"/>
  <Override PartName="/ppt/charts/style8.xml" ContentType="application/vnd.ms-office.chartstyle+xml"/>
  <Override PartName="/ppt/charts/colors8.xml" ContentType="application/vnd.ms-office.chartcolorstyle+xml"/>
  <Override PartName="/ppt/charts/chart2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3.xml" ContentType="application/vnd.openxmlformats-officedocument.themeOverride+xml"/>
  <Override PartName="/ppt/charts/chart25.xml" ContentType="application/vnd.openxmlformats-officedocument.drawingml.chart+xml"/>
  <Override PartName="/ppt/theme/themeOverride14.xml" ContentType="application/vnd.openxmlformats-officedocument.themeOverrid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theme/themeOverride15.xml" ContentType="application/vnd.openxmlformats-officedocument.themeOverride+xml"/>
  <Override PartName="/ppt/charts/chart28.xml" ContentType="application/vnd.openxmlformats-officedocument.drawingml.chart+xml"/>
  <Override PartName="/ppt/theme/themeOverride16.xml" ContentType="application/vnd.openxmlformats-officedocument.themeOverride+xml"/>
  <Override PartName="/ppt/charts/chart29.xml" ContentType="application/vnd.openxmlformats-officedocument.drawingml.chart+xml"/>
  <Override PartName="/ppt/theme/themeOverride17.xml" ContentType="application/vnd.openxmlformats-officedocument.themeOverride+xml"/>
  <Override PartName="/ppt/notesSlides/notesSlide3.xml" ContentType="application/vnd.openxmlformats-officedocument.presentationml.notesSlid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8.xml" ContentType="application/vnd.openxmlformats-officedocument.themeOverride+xml"/>
  <Override PartName="/ppt/charts/chart3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xml" ContentType="application/vnd.openxmlformats-officedocument.presentationml.notesSlide+xml"/>
  <Override PartName="/ppt/charts/chart3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9.xml" ContentType="application/vnd.openxmlformats-officedocument.themeOverride+xml"/>
  <Override PartName="/ppt/charts/chart37.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0.xml" ContentType="application/vnd.openxmlformats-officedocument.themeOverride+xml"/>
  <Override PartName="/ppt/charts/chart3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9.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4"/>
  </p:notesMasterIdLst>
  <p:handoutMasterIdLst>
    <p:handoutMasterId r:id="rId35"/>
  </p:handoutMasterIdLst>
  <p:sldIdLst>
    <p:sldId id="328" r:id="rId5"/>
    <p:sldId id="294" r:id="rId6"/>
    <p:sldId id="334" r:id="rId7"/>
    <p:sldId id="330" r:id="rId8"/>
    <p:sldId id="333" r:id="rId9"/>
    <p:sldId id="335" r:id="rId10"/>
    <p:sldId id="336" r:id="rId11"/>
    <p:sldId id="337" r:id="rId12"/>
    <p:sldId id="339" r:id="rId13"/>
    <p:sldId id="340" r:id="rId14"/>
    <p:sldId id="341" r:id="rId15"/>
    <p:sldId id="338" r:id="rId16"/>
    <p:sldId id="342" r:id="rId17"/>
    <p:sldId id="343" r:id="rId18"/>
    <p:sldId id="344" r:id="rId19"/>
    <p:sldId id="345" r:id="rId20"/>
    <p:sldId id="346" r:id="rId21"/>
    <p:sldId id="348" r:id="rId22"/>
    <p:sldId id="350" r:id="rId23"/>
    <p:sldId id="349" r:id="rId24"/>
    <p:sldId id="351" r:id="rId25"/>
    <p:sldId id="353" r:id="rId26"/>
    <p:sldId id="352" r:id="rId27"/>
    <p:sldId id="355" r:id="rId28"/>
    <p:sldId id="356" r:id="rId29"/>
    <p:sldId id="354" r:id="rId30"/>
    <p:sldId id="357" r:id="rId31"/>
    <p:sldId id="358" r:id="rId32"/>
    <p:sldId id="307" r:id="rId3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7E7"/>
    <a:srgbClr val="61C5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74"/>
  </p:normalViewPr>
  <p:slideViewPr>
    <p:cSldViewPr snapToGrid="0" snapToObjects="1" showGuides="1">
      <p:cViewPr varScale="1">
        <p:scale>
          <a:sx n="85" d="100"/>
          <a:sy n="85" d="100"/>
        </p:scale>
        <p:origin x="4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7.xml"/><Relationship Id="rId1" Type="http://schemas.microsoft.com/office/2011/relationships/chartStyle" Target="style7.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3.xml"/><Relationship Id="rId1" Type="http://schemas.microsoft.com/office/2011/relationships/chartStyle" Target="style13.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4.xml"/><Relationship Id="rId1" Type="http://schemas.microsoft.com/office/2011/relationships/chartStyle" Target="style14.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5.xml"/><Relationship Id="rId1" Type="http://schemas.microsoft.com/office/2011/relationships/chartStyle" Target="style15.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6.xml"/><Relationship Id="rId1" Type="http://schemas.microsoft.com/office/2011/relationships/chartStyle" Target="style16.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9.xml"/><Relationship Id="rId1" Type="http://schemas.microsoft.com/office/2011/relationships/chartStyle" Target="style19.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48272017837235E-3"/>
          <c:y val="3.9204772060593029E-2"/>
          <c:w val="0.99108138238573018"/>
          <c:h val="0.55112174230375677"/>
        </c:manualLayout>
      </c:layout>
      <c:barChart>
        <c:barDir val="col"/>
        <c:grouping val="clustered"/>
        <c:varyColors val="0"/>
        <c:ser>
          <c:idx val="0"/>
          <c:order val="0"/>
          <c:tx>
            <c:strRef>
              <c:f>Sheet1!$B$1</c:f>
              <c:strCache>
                <c:ptCount val="1"/>
                <c:pt idx="0">
                  <c:v>Udeo</c:v>
                </c:pt>
              </c:strCache>
            </c:strRef>
          </c:tx>
          <c:spPr>
            <a:solidFill>
              <a:srgbClr val="61C5C3"/>
            </a:solidFill>
            <a:ln w="9525">
              <a:solidFill>
                <a:schemeClr val="bg1"/>
              </a:solidFill>
              <a:prstDash val="solid"/>
            </a:ln>
          </c:spPr>
          <c:invertIfNegative val="0"/>
          <c:dLbls>
            <c:numFmt formatCode="0\%" sourceLinked="0"/>
            <c:spPr>
              <a:noFill/>
              <a:ln w="25335">
                <a:noFill/>
              </a:ln>
            </c:spPr>
            <c:txPr>
              <a:bodyPr wrap="square" lIns="38100" tIns="19050" rIns="38100" bIns="19050" anchor="ctr">
                <a:spAutoFit/>
              </a:bodyPr>
              <a:lstStyle/>
              <a:p>
                <a:pPr>
                  <a:defRPr sz="1200" b="1" i="0" u="none" strike="noStrike" baseline="0">
                    <a:solidFill>
                      <a:schemeClr val="tx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Privredno društvo</c:v>
                </c:pt>
                <c:pt idx="1">
                  <c:v>Preduzetnik</c:v>
                </c:pt>
                <c:pt idx="2">
                  <c:v>Poljoprivreda</c:v>
                </c:pt>
                <c:pt idx="3">
                  <c:v>Industrija, rudarstvo, snadbevanje energijom i vodom</c:v>
                </c:pt>
                <c:pt idx="4">
                  <c:v>Građevinarstvo</c:v>
                </c:pt>
                <c:pt idx="5">
                  <c:v>Trgovina na veliko i malo; popravka auta</c:v>
                </c:pt>
                <c:pt idx="6">
                  <c:v>Saobraćaj</c:v>
                </c:pt>
                <c:pt idx="7">
                  <c:v>Ugostiteljstvo</c:v>
                </c:pt>
                <c:pt idx="8">
                  <c:v>Informisanje i komunikacije</c:v>
                </c:pt>
                <c:pt idx="9">
                  <c:v>Finansijske i osiguranja, nekretnine, državna uprava</c:v>
                </c:pt>
                <c:pt idx="10">
                  <c:v>Stručne, naučne i tehničke</c:v>
                </c:pt>
                <c:pt idx="11">
                  <c:v>Administrativne i uslužne delatnosti</c:v>
                </c:pt>
                <c:pt idx="12">
                  <c:v>Obrazovanje</c:v>
                </c:pt>
                <c:pt idx="13">
                  <c:v>Zdravstvena i socijalna zaštita</c:v>
                </c:pt>
                <c:pt idx="14">
                  <c:v>Ostale uslužne delatnosti</c:v>
                </c:pt>
                <c:pt idx="15">
                  <c:v>Vlasnik</c:v>
                </c:pt>
                <c:pt idx="16">
                  <c:v>Direktor </c:v>
                </c:pt>
                <c:pt idx="17">
                  <c:v>Finansijski direktor</c:v>
                </c:pt>
              </c:strCache>
            </c:strRef>
          </c:cat>
          <c:val>
            <c:numRef>
              <c:f>Sheet1!$B$2:$B$19</c:f>
              <c:numCache>
                <c:formatCode>General</c:formatCode>
                <c:ptCount val="18"/>
                <c:pt idx="0">
                  <c:v>32.4</c:v>
                </c:pt>
                <c:pt idx="1">
                  <c:v>67.599999999999994</c:v>
                </c:pt>
                <c:pt idx="2">
                  <c:v>1.8</c:v>
                </c:pt>
                <c:pt idx="3">
                  <c:v>15.6</c:v>
                </c:pt>
                <c:pt idx="4">
                  <c:v>6.3</c:v>
                </c:pt>
                <c:pt idx="5">
                  <c:v>33.200000000000003</c:v>
                </c:pt>
                <c:pt idx="6">
                  <c:v>6.4</c:v>
                </c:pt>
                <c:pt idx="7">
                  <c:v>10.199999999999999</c:v>
                </c:pt>
                <c:pt idx="8">
                  <c:v>2.5</c:v>
                </c:pt>
                <c:pt idx="9">
                  <c:v>2.1</c:v>
                </c:pt>
                <c:pt idx="10">
                  <c:v>9.9</c:v>
                </c:pt>
                <c:pt idx="11">
                  <c:v>2.7</c:v>
                </c:pt>
                <c:pt idx="12">
                  <c:v>0.9</c:v>
                </c:pt>
                <c:pt idx="13">
                  <c:v>1.6</c:v>
                </c:pt>
                <c:pt idx="14">
                  <c:v>6.8</c:v>
                </c:pt>
                <c:pt idx="15">
                  <c:v>66.099999999999994</c:v>
                </c:pt>
                <c:pt idx="16">
                  <c:v>23.8</c:v>
                </c:pt>
                <c:pt idx="17">
                  <c:v>10.199999999999999</c:v>
                </c:pt>
              </c:numCache>
            </c:numRef>
          </c:val>
          <c:extLst>
            <c:ext xmlns:c16="http://schemas.microsoft.com/office/drawing/2014/chart" uri="{C3380CC4-5D6E-409C-BE32-E72D297353CC}">
              <c16:uniqueId val="{00000000-597E-4E68-9D4F-1A042A3D6A47}"/>
            </c:ext>
          </c:extLst>
        </c:ser>
        <c:dLbls>
          <c:showLegendKey val="0"/>
          <c:showVal val="1"/>
          <c:showCatName val="0"/>
          <c:showSerName val="0"/>
          <c:showPercent val="0"/>
          <c:showBubbleSize val="0"/>
        </c:dLbls>
        <c:gapWidth val="30"/>
        <c:axId val="21819776"/>
        <c:axId val="21821312"/>
      </c:barChart>
      <c:catAx>
        <c:axId val="21819776"/>
        <c:scaling>
          <c:orientation val="minMax"/>
        </c:scaling>
        <c:delete val="0"/>
        <c:axPos val="b"/>
        <c:numFmt formatCode="General" sourceLinked="1"/>
        <c:majorTickMark val="out"/>
        <c:minorTickMark val="none"/>
        <c:tickLblPos val="nextTo"/>
        <c:spPr>
          <a:ln w="6334">
            <a:noFill/>
          </a:ln>
        </c:spPr>
        <c:txPr>
          <a:bodyPr rot="-5400000" vert="horz"/>
          <a:lstStyle/>
          <a:p>
            <a:pPr>
              <a:defRPr sz="1000" b="0" i="0" u="none" strike="noStrike" baseline="0">
                <a:solidFill>
                  <a:srgbClr val="000000"/>
                </a:solidFill>
                <a:latin typeface="Calibri"/>
                <a:ea typeface="Calibri"/>
                <a:cs typeface="Calibri"/>
              </a:defRPr>
            </a:pPr>
            <a:endParaRPr lang="en-US"/>
          </a:p>
        </c:txPr>
        <c:crossAx val="21821312"/>
        <c:crosses val="autoZero"/>
        <c:auto val="1"/>
        <c:lblAlgn val="ctr"/>
        <c:lblOffset val="100"/>
        <c:tickLblSkip val="1"/>
        <c:tickMarkSkip val="1"/>
        <c:noMultiLvlLbl val="0"/>
      </c:catAx>
      <c:valAx>
        <c:axId val="21821312"/>
        <c:scaling>
          <c:orientation val="minMax"/>
          <c:max val="105"/>
          <c:min val="0"/>
        </c:scaling>
        <c:delete val="1"/>
        <c:axPos val="l"/>
        <c:numFmt formatCode="General" sourceLinked="1"/>
        <c:majorTickMark val="out"/>
        <c:minorTickMark val="none"/>
        <c:tickLblPos val="nextTo"/>
        <c:crossAx val="21819776"/>
        <c:crosses val="autoZero"/>
        <c:crossBetween val="between"/>
      </c:valAx>
      <c:spPr>
        <a:noFill/>
        <a:ln w="25335">
          <a:noFill/>
        </a:ln>
      </c:spPr>
    </c:plotArea>
    <c:plotVisOnly val="1"/>
    <c:dispBlanksAs val="gap"/>
    <c:showDLblsOverMax val="0"/>
  </c:chart>
  <c:spPr>
    <a:noFill/>
    <a:ln>
      <a:noFill/>
    </a:ln>
  </c:spPr>
  <c:txPr>
    <a:bodyPr/>
    <a:lstStyle/>
    <a:p>
      <a:pPr>
        <a:defRPr sz="798"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48265212055735"/>
          <c:y val="0.18115164772730474"/>
          <c:w val="0.91535566102465804"/>
          <c:h val="0.66117145689170898"/>
        </c:manualLayout>
      </c:layout>
      <c:doughnutChart>
        <c:varyColors val="1"/>
        <c:ser>
          <c:idx val="0"/>
          <c:order val="0"/>
          <c:tx>
            <c:strRef>
              <c:f>Sheet1!$B$1</c:f>
              <c:strCache>
                <c:ptCount val="1"/>
                <c:pt idx="0">
                  <c:v>Column1</c:v>
                </c:pt>
              </c:strCache>
            </c:strRef>
          </c:tx>
          <c:spPr>
            <a:solidFill>
              <a:srgbClr val="61C5C3"/>
            </a:solidFill>
            <a:ln>
              <a:solidFill>
                <a:srgbClr val="FFFFFF"/>
              </a:solidFill>
            </a:ln>
          </c:spPr>
          <c:dPt>
            <c:idx val="0"/>
            <c:bubble3D val="0"/>
            <c:spPr>
              <a:solidFill>
                <a:srgbClr val="D2E7E7"/>
              </a:solidFill>
              <a:ln>
                <a:solidFill>
                  <a:srgbClr val="FFFFFF"/>
                </a:solidFill>
              </a:ln>
            </c:spPr>
            <c:extLst>
              <c:ext xmlns:c16="http://schemas.microsoft.com/office/drawing/2014/chart" uri="{C3380CC4-5D6E-409C-BE32-E72D297353CC}">
                <c16:uniqueId val="{00000001-BDFB-45D2-B53A-82CBAE9387D0}"/>
              </c:ext>
            </c:extLst>
          </c:dPt>
          <c:dPt>
            <c:idx val="1"/>
            <c:bubble3D val="0"/>
            <c:extLst>
              <c:ext xmlns:c16="http://schemas.microsoft.com/office/drawing/2014/chart" uri="{C3380CC4-5D6E-409C-BE32-E72D297353CC}">
                <c16:uniqueId val="{00000003-BDFB-45D2-B53A-82CBAE9387D0}"/>
              </c:ext>
            </c:extLst>
          </c:dPt>
          <c:dLbls>
            <c:delete val="1"/>
          </c:dLbls>
          <c:cat>
            <c:numRef>
              <c:f>Sheet1!$A$2:$A$3</c:f>
              <c:numCache>
                <c:formatCode>General</c:formatCode>
                <c:ptCount val="2"/>
              </c:numCache>
            </c:numRef>
          </c:cat>
          <c:val>
            <c:numRef>
              <c:f>Sheet1!$B$2:$B$3</c:f>
              <c:numCache>
                <c:formatCode>General</c:formatCode>
                <c:ptCount val="2"/>
                <c:pt idx="0">
                  <c:v>31</c:v>
                </c:pt>
                <c:pt idx="1">
                  <c:v>69</c:v>
                </c:pt>
              </c:numCache>
            </c:numRef>
          </c:val>
          <c:extLst>
            <c:ext xmlns:c16="http://schemas.microsoft.com/office/drawing/2014/chart" uri="{C3380CC4-5D6E-409C-BE32-E72D297353CC}">
              <c16:uniqueId val="{00000004-BDFB-45D2-B53A-82CBAE9387D0}"/>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solidFill>
              <a:srgbClr val="61C5C3"/>
            </a:solidFill>
            <a:ln>
              <a:solidFill>
                <a:srgbClr val="FFFFFF"/>
              </a:solidFill>
            </a:ln>
          </c:spPr>
          <c:dPt>
            <c:idx val="0"/>
            <c:bubble3D val="0"/>
            <c:spPr>
              <a:solidFill>
                <a:srgbClr val="D2E7E7"/>
              </a:solidFill>
              <a:ln>
                <a:solidFill>
                  <a:srgbClr val="FFFFFF"/>
                </a:solidFill>
              </a:ln>
            </c:spPr>
            <c:extLst>
              <c:ext xmlns:c16="http://schemas.microsoft.com/office/drawing/2014/chart" uri="{C3380CC4-5D6E-409C-BE32-E72D297353CC}">
                <c16:uniqueId val="{00000001-C302-478A-83DE-968746630E0E}"/>
              </c:ext>
            </c:extLst>
          </c:dPt>
          <c:dPt>
            <c:idx val="1"/>
            <c:bubble3D val="0"/>
            <c:extLst>
              <c:ext xmlns:c16="http://schemas.microsoft.com/office/drawing/2014/chart" uri="{C3380CC4-5D6E-409C-BE32-E72D297353CC}">
                <c16:uniqueId val="{00000003-C302-478A-83DE-968746630E0E}"/>
              </c:ext>
            </c:extLst>
          </c:dPt>
          <c:dLbls>
            <c:delete val="1"/>
          </c:dLbls>
          <c:cat>
            <c:numRef>
              <c:f>Sheet1!$A$2:$A$3</c:f>
              <c:numCache>
                <c:formatCode>General</c:formatCode>
                <c:ptCount val="2"/>
              </c:numCache>
            </c:num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C302-478A-83DE-968746630E0E}"/>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9361714401084"/>
          <c:y val="0"/>
          <c:w val="0.65290636142089409"/>
          <c:h val="1"/>
        </c:manualLayout>
      </c:layout>
      <c:barChart>
        <c:barDir val="bar"/>
        <c:grouping val="clustered"/>
        <c:varyColors val="0"/>
        <c:ser>
          <c:idx val="0"/>
          <c:order val="0"/>
          <c:tx>
            <c:strRef>
              <c:f>Sheet1!$B$1</c:f>
              <c:strCache>
                <c:ptCount val="1"/>
                <c:pt idx="0">
                  <c:v>2022</c:v>
                </c:pt>
              </c:strCache>
            </c:strRef>
          </c:tx>
          <c:spPr>
            <a:solidFill>
              <a:srgbClr val="61C5C3"/>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DA39-44E8-B2AD-1BAFAB4ABDE7}"/>
              </c:ext>
            </c:extLst>
          </c:dPt>
          <c:dPt>
            <c:idx val="1"/>
            <c:invertIfNegative val="0"/>
            <c:bubble3D val="0"/>
            <c:spPr>
              <a:solidFill>
                <a:srgbClr val="61C5C3"/>
              </a:solidFill>
              <a:ln>
                <a:noFill/>
              </a:ln>
              <a:effectLst/>
            </c:spPr>
            <c:extLst>
              <c:ext xmlns:c16="http://schemas.microsoft.com/office/drawing/2014/chart" uri="{C3380CC4-5D6E-409C-BE32-E72D297353CC}">
                <c16:uniqueId val="{00000003-DA39-44E8-B2AD-1BAFAB4ABDE7}"/>
              </c:ext>
            </c:extLst>
          </c:dPt>
          <c:dPt>
            <c:idx val="2"/>
            <c:invertIfNegative val="0"/>
            <c:bubble3D val="0"/>
            <c:spPr>
              <a:solidFill>
                <a:srgbClr val="61C5C3"/>
              </a:solidFill>
              <a:ln>
                <a:noFill/>
              </a:ln>
              <a:effectLst/>
            </c:spPr>
            <c:extLst>
              <c:ext xmlns:c16="http://schemas.microsoft.com/office/drawing/2014/chart" uri="{C3380CC4-5D6E-409C-BE32-E72D297353CC}">
                <c16:uniqueId val="{00000005-DA39-44E8-B2AD-1BAFAB4ABDE7}"/>
              </c:ext>
            </c:extLst>
          </c:dPt>
          <c:dPt>
            <c:idx val="5"/>
            <c:invertIfNegative val="0"/>
            <c:bubble3D val="0"/>
            <c:spPr>
              <a:solidFill>
                <a:srgbClr val="61C5C3"/>
              </a:solidFill>
              <a:ln>
                <a:noFill/>
              </a:ln>
              <a:effectLst/>
            </c:spPr>
            <c:extLst>
              <c:ext xmlns:c16="http://schemas.microsoft.com/office/drawing/2014/chart" uri="{C3380CC4-5D6E-409C-BE32-E72D297353CC}">
                <c16:uniqueId val="{00000007-DA39-44E8-B2AD-1BAFAB4ABDE7}"/>
              </c:ext>
            </c:extLst>
          </c:dPt>
          <c:dPt>
            <c:idx val="13"/>
            <c:invertIfNegative val="0"/>
            <c:bubble3D val="0"/>
            <c:spPr>
              <a:solidFill>
                <a:srgbClr val="61C5C3"/>
              </a:solidFill>
              <a:ln>
                <a:noFill/>
              </a:ln>
              <a:effectLst/>
            </c:spPr>
            <c:extLst>
              <c:ext xmlns:c16="http://schemas.microsoft.com/office/drawing/2014/chart" uri="{C3380CC4-5D6E-409C-BE32-E72D297353CC}">
                <c16:uniqueId val="{00000009-DA39-44E8-B2AD-1BAFAB4ABDE7}"/>
              </c:ext>
            </c:extLst>
          </c:dPt>
          <c:dPt>
            <c:idx val="14"/>
            <c:invertIfNegative val="0"/>
            <c:bubble3D val="0"/>
            <c:spPr>
              <a:solidFill>
                <a:srgbClr val="61C5C3"/>
              </a:solidFill>
              <a:ln>
                <a:noFill/>
              </a:ln>
              <a:effectLst/>
            </c:spPr>
            <c:extLst>
              <c:ext xmlns:c16="http://schemas.microsoft.com/office/drawing/2014/chart" uri="{C3380CC4-5D6E-409C-BE32-E72D297353CC}">
                <c16:uniqueId val="{0000000B-DA39-44E8-B2AD-1BAFAB4ABDE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Preko 70%</c:v>
                </c:pt>
                <c:pt idx="1">
                  <c:v>51%-70%</c:v>
                </c:pt>
                <c:pt idx="2">
                  <c:v>41%-50%</c:v>
                </c:pt>
                <c:pt idx="3">
                  <c:v>31%-40%</c:v>
                </c:pt>
                <c:pt idx="4">
                  <c:v>21%-30%</c:v>
                </c:pt>
                <c:pt idx="5">
                  <c:v>11%-20%</c:v>
                </c:pt>
                <c:pt idx="6">
                  <c:v>Manje od 10%</c:v>
                </c:pt>
                <c:pt idx="7">
                  <c:v>Sav poslovni višak (profit) se prijavljuje</c:v>
                </c:pt>
                <c:pt idx="8">
                  <c:v>Ne znam</c:v>
                </c:pt>
              </c:strCache>
            </c:strRef>
          </c:cat>
          <c:val>
            <c:numRef>
              <c:f>Sheet1!$B$2:$B$10</c:f>
              <c:numCache>
                <c:formatCode>###0.0</c:formatCode>
                <c:ptCount val="9"/>
                <c:pt idx="0">
                  <c:v>0.4</c:v>
                </c:pt>
                <c:pt idx="1">
                  <c:v>0.2</c:v>
                </c:pt>
                <c:pt idx="2">
                  <c:v>1.8</c:v>
                </c:pt>
                <c:pt idx="3">
                  <c:v>2.1</c:v>
                </c:pt>
                <c:pt idx="4">
                  <c:v>6</c:v>
                </c:pt>
                <c:pt idx="5">
                  <c:v>5.2</c:v>
                </c:pt>
                <c:pt idx="6">
                  <c:v>6.3</c:v>
                </c:pt>
                <c:pt idx="7">
                  <c:v>52.9</c:v>
                </c:pt>
                <c:pt idx="8" formatCode="0.0">
                  <c:v>25</c:v>
                </c:pt>
              </c:numCache>
            </c:numRef>
          </c:val>
          <c:extLst>
            <c:ext xmlns:c16="http://schemas.microsoft.com/office/drawing/2014/chart" uri="{C3380CC4-5D6E-409C-BE32-E72D297353CC}">
              <c16:uniqueId val="{0000000C-DA39-44E8-B2AD-1BAFAB4ABDE7}"/>
            </c:ext>
          </c:extLst>
        </c:ser>
        <c:ser>
          <c:idx val="1"/>
          <c:order val="1"/>
          <c:tx>
            <c:strRef>
              <c:f>Sheet1!$C$1</c:f>
              <c:strCache>
                <c:ptCount val="1"/>
                <c:pt idx="0">
                  <c:v>2017</c:v>
                </c:pt>
              </c:strCache>
            </c:strRef>
          </c:tx>
          <c:spPr>
            <a:solidFill>
              <a:srgbClr val="D2E7E7"/>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Preko 70%</c:v>
                </c:pt>
                <c:pt idx="1">
                  <c:v>51%-70%</c:v>
                </c:pt>
                <c:pt idx="2">
                  <c:v>41%-50%</c:v>
                </c:pt>
                <c:pt idx="3">
                  <c:v>31%-40%</c:v>
                </c:pt>
                <c:pt idx="4">
                  <c:v>21%-30%</c:v>
                </c:pt>
                <c:pt idx="5">
                  <c:v>11%-20%</c:v>
                </c:pt>
                <c:pt idx="6">
                  <c:v>Manje od 10%</c:v>
                </c:pt>
                <c:pt idx="7">
                  <c:v>Sav poslovni višak (profit) se prijavljuje</c:v>
                </c:pt>
                <c:pt idx="8">
                  <c:v>Ne znam</c:v>
                </c:pt>
              </c:strCache>
            </c:strRef>
          </c:cat>
          <c:val>
            <c:numRef>
              <c:f>Sheet1!$C$2:$C$10</c:f>
              <c:numCache>
                <c:formatCode>General</c:formatCode>
                <c:ptCount val="9"/>
                <c:pt idx="0">
                  <c:v>1</c:v>
                </c:pt>
                <c:pt idx="1">
                  <c:v>1</c:v>
                </c:pt>
                <c:pt idx="2">
                  <c:v>3</c:v>
                </c:pt>
                <c:pt idx="3">
                  <c:v>2</c:v>
                </c:pt>
                <c:pt idx="4">
                  <c:v>7</c:v>
                </c:pt>
                <c:pt idx="5">
                  <c:v>9</c:v>
                </c:pt>
                <c:pt idx="6" formatCode="0">
                  <c:v>17.100000000000001</c:v>
                </c:pt>
                <c:pt idx="7" formatCode="0">
                  <c:v>40.200000000000003</c:v>
                </c:pt>
                <c:pt idx="8" formatCode="0">
                  <c:v>19.7</c:v>
                </c:pt>
              </c:numCache>
            </c:numRef>
          </c:val>
          <c:extLst>
            <c:ext xmlns:c16="http://schemas.microsoft.com/office/drawing/2014/chart" uri="{C3380CC4-5D6E-409C-BE32-E72D297353CC}">
              <c16:uniqueId val="{0000000D-DA39-44E8-B2AD-1BAFAB4ABDE7}"/>
            </c:ext>
          </c:extLst>
        </c:ser>
        <c:dLbls>
          <c:showLegendKey val="0"/>
          <c:showVal val="0"/>
          <c:showCatName val="0"/>
          <c:showSerName val="0"/>
          <c:showPercent val="0"/>
          <c:showBubbleSize val="0"/>
        </c:dLbls>
        <c:gapWidth val="55"/>
        <c:overlap val="-14"/>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0.0" sourceLinked="1"/>
        <c:majorTickMark val="out"/>
        <c:minorTickMark val="none"/>
        <c:tickLblPos val="nextTo"/>
        <c:crossAx val="767469608"/>
        <c:crosses val="autoZero"/>
        <c:crossBetween val="between"/>
      </c:valAx>
      <c:spPr>
        <a:noFill/>
        <a:ln>
          <a:noFill/>
        </a:ln>
        <a:effectLst/>
      </c:spPr>
    </c:plotArea>
    <c:legend>
      <c:legendPos val="r"/>
      <c:layout>
        <c:manualLayout>
          <c:xMode val="edge"/>
          <c:yMode val="edge"/>
          <c:x val="0.86259476718838457"/>
          <c:y val="0.34669417293027593"/>
          <c:w val="8.5082617468250105E-2"/>
          <c:h val="0.2384955468900067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62223237283728"/>
          <c:y val="0"/>
          <c:w val="0.60699816154279629"/>
          <c:h val="1"/>
        </c:manualLayout>
      </c:layout>
      <c:barChart>
        <c:barDir val="bar"/>
        <c:grouping val="clustered"/>
        <c:varyColors val="0"/>
        <c:ser>
          <c:idx val="0"/>
          <c:order val="0"/>
          <c:tx>
            <c:strRef>
              <c:f>Sheet1!$B$1</c:f>
              <c:strCache>
                <c:ptCount val="1"/>
                <c:pt idx="0">
                  <c:v>2022</c:v>
                </c:pt>
              </c:strCache>
            </c:strRef>
          </c:tx>
          <c:spPr>
            <a:solidFill>
              <a:srgbClr val="61C5C3"/>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2FAB-4181-8F02-841ABAAD9669}"/>
              </c:ext>
            </c:extLst>
          </c:dPt>
          <c:dPt>
            <c:idx val="1"/>
            <c:invertIfNegative val="0"/>
            <c:bubble3D val="0"/>
            <c:spPr>
              <a:solidFill>
                <a:srgbClr val="61C5C3"/>
              </a:solidFill>
              <a:ln>
                <a:noFill/>
              </a:ln>
              <a:effectLst/>
            </c:spPr>
            <c:extLst>
              <c:ext xmlns:c16="http://schemas.microsoft.com/office/drawing/2014/chart" uri="{C3380CC4-5D6E-409C-BE32-E72D297353CC}">
                <c16:uniqueId val="{00000003-2FAB-4181-8F02-841ABAAD9669}"/>
              </c:ext>
            </c:extLst>
          </c:dPt>
          <c:dPt>
            <c:idx val="2"/>
            <c:invertIfNegative val="0"/>
            <c:bubble3D val="0"/>
            <c:spPr>
              <a:solidFill>
                <a:srgbClr val="61C5C3"/>
              </a:solidFill>
              <a:ln>
                <a:noFill/>
              </a:ln>
              <a:effectLst/>
            </c:spPr>
            <c:extLst>
              <c:ext xmlns:c16="http://schemas.microsoft.com/office/drawing/2014/chart" uri="{C3380CC4-5D6E-409C-BE32-E72D297353CC}">
                <c16:uniqueId val="{00000005-2FAB-4181-8F02-841ABAAD9669}"/>
              </c:ext>
            </c:extLst>
          </c:dPt>
          <c:dPt>
            <c:idx val="5"/>
            <c:invertIfNegative val="0"/>
            <c:bubble3D val="0"/>
            <c:spPr>
              <a:solidFill>
                <a:srgbClr val="61C5C3"/>
              </a:solidFill>
              <a:ln>
                <a:noFill/>
              </a:ln>
              <a:effectLst/>
            </c:spPr>
            <c:extLst>
              <c:ext xmlns:c16="http://schemas.microsoft.com/office/drawing/2014/chart" uri="{C3380CC4-5D6E-409C-BE32-E72D297353CC}">
                <c16:uniqueId val="{00000007-2FAB-4181-8F02-841ABAAD9669}"/>
              </c:ext>
            </c:extLst>
          </c:dPt>
          <c:dPt>
            <c:idx val="13"/>
            <c:invertIfNegative val="0"/>
            <c:bubble3D val="0"/>
            <c:spPr>
              <a:solidFill>
                <a:srgbClr val="61C5C3"/>
              </a:solidFill>
              <a:ln>
                <a:noFill/>
              </a:ln>
              <a:effectLst/>
            </c:spPr>
            <c:extLst>
              <c:ext xmlns:c16="http://schemas.microsoft.com/office/drawing/2014/chart" uri="{C3380CC4-5D6E-409C-BE32-E72D297353CC}">
                <c16:uniqueId val="{00000009-2FAB-4181-8F02-841ABAAD9669}"/>
              </c:ext>
            </c:extLst>
          </c:dPt>
          <c:dPt>
            <c:idx val="14"/>
            <c:invertIfNegative val="0"/>
            <c:bubble3D val="0"/>
            <c:spPr>
              <a:solidFill>
                <a:srgbClr val="61C5C3"/>
              </a:solidFill>
              <a:ln>
                <a:noFill/>
              </a:ln>
              <a:effectLst/>
            </c:spPr>
            <c:extLst>
              <c:ext xmlns:c16="http://schemas.microsoft.com/office/drawing/2014/chart" uri="{C3380CC4-5D6E-409C-BE32-E72D297353CC}">
                <c16:uniqueId val="{0000000B-2FAB-4181-8F02-841ABAAD966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Raste</c:v>
                </c:pt>
                <c:pt idx="1">
                  <c:v>Opada </c:v>
                </c:pt>
                <c:pt idx="2">
                  <c:v>Nepromenjeno</c:v>
                </c:pt>
                <c:pt idx="3">
                  <c:v>Ne znam</c:v>
                </c:pt>
                <c:pt idx="4">
                  <c:v>Odbijam da odgovorim</c:v>
                </c:pt>
              </c:strCache>
            </c:strRef>
          </c:cat>
          <c:val>
            <c:numRef>
              <c:f>Sheet1!$B$2:$B$6</c:f>
              <c:numCache>
                <c:formatCode>General</c:formatCode>
                <c:ptCount val="5"/>
                <c:pt idx="0">
                  <c:v>14.8</c:v>
                </c:pt>
                <c:pt idx="1">
                  <c:v>35.9</c:v>
                </c:pt>
                <c:pt idx="2">
                  <c:v>35.9</c:v>
                </c:pt>
                <c:pt idx="3">
                  <c:v>12</c:v>
                </c:pt>
                <c:pt idx="4">
                  <c:v>1.5</c:v>
                </c:pt>
              </c:numCache>
            </c:numRef>
          </c:val>
          <c:extLst>
            <c:ext xmlns:c16="http://schemas.microsoft.com/office/drawing/2014/chart" uri="{C3380CC4-5D6E-409C-BE32-E72D297353CC}">
              <c16:uniqueId val="{0000000C-2FAB-4181-8F02-841ABAAD9669}"/>
            </c:ext>
          </c:extLst>
        </c:ser>
        <c:ser>
          <c:idx val="1"/>
          <c:order val="1"/>
          <c:tx>
            <c:strRef>
              <c:f>Sheet1!$C$1</c:f>
              <c:strCache>
                <c:ptCount val="1"/>
                <c:pt idx="0">
                  <c:v>2017</c:v>
                </c:pt>
              </c:strCache>
            </c:strRef>
          </c:tx>
          <c:spPr>
            <a:solidFill>
              <a:srgbClr val="D2E7E7"/>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Raste</c:v>
                </c:pt>
                <c:pt idx="1">
                  <c:v>Opada </c:v>
                </c:pt>
                <c:pt idx="2">
                  <c:v>Nepromenjeno</c:v>
                </c:pt>
                <c:pt idx="3">
                  <c:v>Ne znam</c:v>
                </c:pt>
                <c:pt idx="4">
                  <c:v>Odbijam da odgovorim</c:v>
                </c:pt>
              </c:strCache>
            </c:strRef>
          </c:cat>
          <c:val>
            <c:numRef>
              <c:f>Sheet1!$C$2:$C$6</c:f>
              <c:numCache>
                <c:formatCode>General</c:formatCode>
                <c:ptCount val="5"/>
                <c:pt idx="0">
                  <c:v>18.899999999999999</c:v>
                </c:pt>
                <c:pt idx="1">
                  <c:v>33.1</c:v>
                </c:pt>
                <c:pt idx="2">
                  <c:v>38.700000000000003</c:v>
                </c:pt>
                <c:pt idx="3">
                  <c:v>9.4</c:v>
                </c:pt>
              </c:numCache>
            </c:numRef>
          </c:val>
          <c:extLst>
            <c:ext xmlns:c16="http://schemas.microsoft.com/office/drawing/2014/chart" uri="{C3380CC4-5D6E-409C-BE32-E72D297353CC}">
              <c16:uniqueId val="{0000000D-2FAB-4181-8F02-841ABAAD9669}"/>
            </c:ext>
          </c:extLst>
        </c:ser>
        <c:dLbls>
          <c:showLegendKey val="0"/>
          <c:showVal val="0"/>
          <c:showCatName val="0"/>
          <c:showSerName val="0"/>
          <c:showPercent val="0"/>
          <c:showBubbleSize val="0"/>
        </c:dLbls>
        <c:gapWidth val="55"/>
        <c:overlap val="-14"/>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out"/>
        <c:minorTickMark val="none"/>
        <c:tickLblPos val="nextTo"/>
        <c:crossAx val="767469608"/>
        <c:crosses val="autoZero"/>
        <c:crossBetween val="between"/>
      </c:valAx>
      <c:spPr>
        <a:noFill/>
        <a:ln>
          <a:noFill/>
        </a:ln>
        <a:effectLst/>
      </c:spPr>
    </c:plotArea>
    <c:legend>
      <c:legendPos val="r"/>
      <c:layout>
        <c:manualLayout>
          <c:xMode val="edge"/>
          <c:yMode val="edge"/>
          <c:x val="0.77522114453076463"/>
          <c:y val="0.63054142666901458"/>
          <c:w val="0.16093094592560878"/>
          <c:h val="0.19089563340968177"/>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62223237283728"/>
          <c:y val="0"/>
          <c:w val="0.60699816154279629"/>
          <c:h val="1"/>
        </c:manualLayout>
      </c:layout>
      <c:barChart>
        <c:barDir val="bar"/>
        <c:grouping val="clustered"/>
        <c:varyColors val="0"/>
        <c:ser>
          <c:idx val="0"/>
          <c:order val="0"/>
          <c:tx>
            <c:strRef>
              <c:f>Sheet1!$B$1</c:f>
              <c:strCache>
                <c:ptCount val="1"/>
                <c:pt idx="0">
                  <c:v>2022</c:v>
                </c:pt>
              </c:strCache>
            </c:strRef>
          </c:tx>
          <c:spPr>
            <a:solidFill>
              <a:srgbClr val="61C5C3"/>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5901-40E1-BF1C-EA1490184B3E}"/>
              </c:ext>
            </c:extLst>
          </c:dPt>
          <c:dPt>
            <c:idx val="1"/>
            <c:invertIfNegative val="0"/>
            <c:bubble3D val="0"/>
            <c:spPr>
              <a:solidFill>
                <a:srgbClr val="61C5C3"/>
              </a:solidFill>
              <a:ln>
                <a:noFill/>
              </a:ln>
              <a:effectLst/>
            </c:spPr>
            <c:extLst>
              <c:ext xmlns:c16="http://schemas.microsoft.com/office/drawing/2014/chart" uri="{C3380CC4-5D6E-409C-BE32-E72D297353CC}">
                <c16:uniqueId val="{00000003-5901-40E1-BF1C-EA1490184B3E}"/>
              </c:ext>
            </c:extLst>
          </c:dPt>
          <c:dPt>
            <c:idx val="2"/>
            <c:invertIfNegative val="0"/>
            <c:bubble3D val="0"/>
            <c:spPr>
              <a:solidFill>
                <a:srgbClr val="61C5C3"/>
              </a:solidFill>
              <a:ln>
                <a:noFill/>
              </a:ln>
              <a:effectLst/>
            </c:spPr>
            <c:extLst>
              <c:ext xmlns:c16="http://schemas.microsoft.com/office/drawing/2014/chart" uri="{C3380CC4-5D6E-409C-BE32-E72D297353CC}">
                <c16:uniqueId val="{00000005-5901-40E1-BF1C-EA1490184B3E}"/>
              </c:ext>
            </c:extLst>
          </c:dPt>
          <c:dPt>
            <c:idx val="5"/>
            <c:invertIfNegative val="0"/>
            <c:bubble3D val="0"/>
            <c:spPr>
              <a:solidFill>
                <a:srgbClr val="61C5C3"/>
              </a:solidFill>
              <a:ln>
                <a:noFill/>
              </a:ln>
              <a:effectLst/>
            </c:spPr>
            <c:extLst>
              <c:ext xmlns:c16="http://schemas.microsoft.com/office/drawing/2014/chart" uri="{C3380CC4-5D6E-409C-BE32-E72D297353CC}">
                <c16:uniqueId val="{00000007-5901-40E1-BF1C-EA1490184B3E}"/>
              </c:ext>
            </c:extLst>
          </c:dPt>
          <c:dPt>
            <c:idx val="13"/>
            <c:invertIfNegative val="0"/>
            <c:bubble3D val="0"/>
            <c:spPr>
              <a:solidFill>
                <a:srgbClr val="61C5C3"/>
              </a:solidFill>
              <a:ln>
                <a:noFill/>
              </a:ln>
              <a:effectLst/>
            </c:spPr>
            <c:extLst>
              <c:ext xmlns:c16="http://schemas.microsoft.com/office/drawing/2014/chart" uri="{C3380CC4-5D6E-409C-BE32-E72D297353CC}">
                <c16:uniqueId val="{00000009-5901-40E1-BF1C-EA1490184B3E}"/>
              </c:ext>
            </c:extLst>
          </c:dPt>
          <c:dPt>
            <c:idx val="14"/>
            <c:invertIfNegative val="0"/>
            <c:bubble3D val="0"/>
            <c:spPr>
              <a:solidFill>
                <a:srgbClr val="61C5C3"/>
              </a:solidFill>
              <a:ln>
                <a:noFill/>
              </a:ln>
              <a:effectLst/>
            </c:spPr>
            <c:extLst>
              <c:ext xmlns:c16="http://schemas.microsoft.com/office/drawing/2014/chart" uri="{C3380CC4-5D6E-409C-BE32-E72D297353CC}">
                <c16:uniqueId val="{0000000B-5901-40E1-BF1C-EA1490184B3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Raste</c:v>
                </c:pt>
                <c:pt idx="1">
                  <c:v>Opada </c:v>
                </c:pt>
                <c:pt idx="2">
                  <c:v>Nepromenjeno</c:v>
                </c:pt>
                <c:pt idx="3">
                  <c:v>Ne znam</c:v>
                </c:pt>
                <c:pt idx="4">
                  <c:v>Odbijam da odgovorim</c:v>
                </c:pt>
              </c:strCache>
            </c:strRef>
          </c:cat>
          <c:val>
            <c:numRef>
              <c:f>Sheet1!$B$2:$B$6</c:f>
              <c:numCache>
                <c:formatCode>General</c:formatCode>
                <c:ptCount val="5"/>
                <c:pt idx="0">
                  <c:v>13.1</c:v>
                </c:pt>
                <c:pt idx="1">
                  <c:v>35.200000000000003</c:v>
                </c:pt>
                <c:pt idx="2">
                  <c:v>37.9</c:v>
                </c:pt>
                <c:pt idx="3">
                  <c:v>12.2</c:v>
                </c:pt>
                <c:pt idx="4">
                  <c:v>1.6</c:v>
                </c:pt>
              </c:numCache>
            </c:numRef>
          </c:val>
          <c:extLst>
            <c:ext xmlns:c16="http://schemas.microsoft.com/office/drawing/2014/chart" uri="{C3380CC4-5D6E-409C-BE32-E72D297353CC}">
              <c16:uniqueId val="{0000000C-5901-40E1-BF1C-EA1490184B3E}"/>
            </c:ext>
          </c:extLst>
        </c:ser>
        <c:ser>
          <c:idx val="1"/>
          <c:order val="1"/>
          <c:tx>
            <c:strRef>
              <c:f>Sheet1!$C$1</c:f>
              <c:strCache>
                <c:ptCount val="1"/>
                <c:pt idx="0">
                  <c:v>2017</c:v>
                </c:pt>
              </c:strCache>
            </c:strRef>
          </c:tx>
          <c:spPr>
            <a:solidFill>
              <a:srgbClr val="D2E7E7"/>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Raste</c:v>
                </c:pt>
                <c:pt idx="1">
                  <c:v>Opada </c:v>
                </c:pt>
                <c:pt idx="2">
                  <c:v>Nepromenjeno</c:v>
                </c:pt>
                <c:pt idx="3">
                  <c:v>Ne znam</c:v>
                </c:pt>
                <c:pt idx="4">
                  <c:v>Odbijam da odgovorim</c:v>
                </c:pt>
              </c:strCache>
            </c:strRef>
          </c:cat>
          <c:val>
            <c:numRef>
              <c:f>Sheet1!$C$2:$C$6</c:f>
              <c:numCache>
                <c:formatCode>General</c:formatCode>
                <c:ptCount val="5"/>
                <c:pt idx="0">
                  <c:v>19.2</c:v>
                </c:pt>
                <c:pt idx="1">
                  <c:v>30.2</c:v>
                </c:pt>
                <c:pt idx="2">
                  <c:v>40.299999999999997</c:v>
                </c:pt>
                <c:pt idx="3">
                  <c:v>10.3</c:v>
                </c:pt>
              </c:numCache>
            </c:numRef>
          </c:val>
          <c:extLst>
            <c:ext xmlns:c16="http://schemas.microsoft.com/office/drawing/2014/chart" uri="{C3380CC4-5D6E-409C-BE32-E72D297353CC}">
              <c16:uniqueId val="{0000000D-5901-40E1-BF1C-EA1490184B3E}"/>
            </c:ext>
          </c:extLst>
        </c:ser>
        <c:dLbls>
          <c:showLegendKey val="0"/>
          <c:showVal val="0"/>
          <c:showCatName val="0"/>
          <c:showSerName val="0"/>
          <c:showPercent val="0"/>
          <c:showBubbleSize val="0"/>
        </c:dLbls>
        <c:gapWidth val="55"/>
        <c:overlap val="-14"/>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out"/>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solidFill>
              <a:srgbClr val="D2E7E7"/>
            </a:solidFill>
            <a:ln>
              <a:solidFill>
                <a:srgbClr val="FFFFFF"/>
              </a:solidFill>
            </a:ln>
          </c:spPr>
          <c:dPt>
            <c:idx val="0"/>
            <c:bubble3D val="0"/>
            <c:extLst>
              <c:ext xmlns:c16="http://schemas.microsoft.com/office/drawing/2014/chart" uri="{C3380CC4-5D6E-409C-BE32-E72D297353CC}">
                <c16:uniqueId val="{00000001-1CAB-4DEC-8764-D22A4A75CE34}"/>
              </c:ext>
            </c:extLst>
          </c:dPt>
          <c:dPt>
            <c:idx val="1"/>
            <c:bubble3D val="0"/>
            <c:spPr>
              <a:solidFill>
                <a:srgbClr val="61C5C3"/>
              </a:solidFill>
              <a:ln>
                <a:solidFill>
                  <a:srgbClr val="FFFFFF"/>
                </a:solidFill>
              </a:ln>
            </c:spPr>
            <c:extLst>
              <c:ext xmlns:c16="http://schemas.microsoft.com/office/drawing/2014/chart" uri="{C3380CC4-5D6E-409C-BE32-E72D297353CC}">
                <c16:uniqueId val="{00000003-1CAB-4DEC-8764-D22A4A75CE34}"/>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c:ext xmlns:c16="http://schemas.microsoft.com/office/drawing/2014/chart" uri="{C3380CC4-5D6E-409C-BE32-E72D297353CC}">
              <c16:uniqueId val="{00000004-1CAB-4DEC-8764-D22A4A75CE34}"/>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solidFill>
              <a:srgbClr val="61C5C3"/>
            </a:solidFill>
            <a:ln>
              <a:solidFill>
                <a:srgbClr val="FFFFFF"/>
              </a:solidFill>
            </a:ln>
          </c:spPr>
          <c:dPt>
            <c:idx val="0"/>
            <c:bubble3D val="0"/>
            <c:spPr>
              <a:solidFill>
                <a:srgbClr val="D2E7E7"/>
              </a:solidFill>
              <a:ln>
                <a:solidFill>
                  <a:srgbClr val="FFFFFF"/>
                </a:solidFill>
              </a:ln>
            </c:spPr>
            <c:extLst>
              <c:ext xmlns:c16="http://schemas.microsoft.com/office/drawing/2014/chart" uri="{C3380CC4-5D6E-409C-BE32-E72D297353CC}">
                <c16:uniqueId val="{00000001-943B-44CE-B7C6-4AFBE908945C}"/>
              </c:ext>
            </c:extLst>
          </c:dPt>
          <c:dPt>
            <c:idx val="1"/>
            <c:bubble3D val="0"/>
            <c:extLst>
              <c:ext xmlns:c16="http://schemas.microsoft.com/office/drawing/2014/chart" uri="{C3380CC4-5D6E-409C-BE32-E72D297353CC}">
                <c16:uniqueId val="{00000003-943B-44CE-B7C6-4AFBE908945C}"/>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c:ext xmlns:c16="http://schemas.microsoft.com/office/drawing/2014/chart" uri="{C3380CC4-5D6E-409C-BE32-E72D297353CC}">
              <c16:uniqueId val="{00000004-943B-44CE-B7C6-4AFBE908945C}"/>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solidFill>
              <a:srgbClr val="61C5C3"/>
            </a:solidFill>
            <a:ln>
              <a:solidFill>
                <a:srgbClr val="FFFFFF"/>
              </a:solidFill>
            </a:ln>
          </c:spPr>
          <c:dPt>
            <c:idx val="0"/>
            <c:bubble3D val="0"/>
            <c:spPr>
              <a:solidFill>
                <a:srgbClr val="D2E7E7"/>
              </a:solidFill>
              <a:ln>
                <a:solidFill>
                  <a:srgbClr val="FFFFFF"/>
                </a:solidFill>
              </a:ln>
            </c:spPr>
            <c:extLst>
              <c:ext xmlns:c16="http://schemas.microsoft.com/office/drawing/2014/chart" uri="{C3380CC4-5D6E-409C-BE32-E72D297353CC}">
                <c16:uniqueId val="{00000001-98D9-482C-9F91-7CDCCAF5CB44}"/>
              </c:ext>
            </c:extLst>
          </c:dPt>
          <c:dPt>
            <c:idx val="1"/>
            <c:bubble3D val="0"/>
            <c:extLst>
              <c:ext xmlns:c16="http://schemas.microsoft.com/office/drawing/2014/chart" uri="{C3380CC4-5D6E-409C-BE32-E72D297353CC}">
                <c16:uniqueId val="{00000003-98D9-482C-9F91-7CDCCAF5CB44}"/>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c:ext xmlns:c16="http://schemas.microsoft.com/office/drawing/2014/chart" uri="{C3380CC4-5D6E-409C-BE32-E72D297353CC}">
              <c16:uniqueId val="{00000004-98D9-482C-9F91-7CDCCAF5CB44}"/>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48265212055735"/>
          <c:y val="0.18115164772730474"/>
          <c:w val="0.91535566102465804"/>
          <c:h val="0.66117145689170898"/>
        </c:manualLayout>
      </c:layout>
      <c:doughnutChart>
        <c:varyColors val="1"/>
        <c:ser>
          <c:idx val="0"/>
          <c:order val="0"/>
          <c:tx>
            <c:strRef>
              <c:f>Sheet1!$B$1</c:f>
              <c:strCache>
                <c:ptCount val="1"/>
                <c:pt idx="0">
                  <c:v>Column1</c:v>
                </c:pt>
              </c:strCache>
            </c:strRef>
          </c:tx>
          <c:spPr>
            <a:solidFill>
              <a:srgbClr val="D2E7E7"/>
            </a:solidFill>
            <a:ln>
              <a:solidFill>
                <a:srgbClr val="FFFFFF"/>
              </a:solidFill>
            </a:ln>
          </c:spPr>
          <c:dPt>
            <c:idx val="0"/>
            <c:bubble3D val="0"/>
            <c:extLst>
              <c:ext xmlns:c16="http://schemas.microsoft.com/office/drawing/2014/chart" uri="{C3380CC4-5D6E-409C-BE32-E72D297353CC}">
                <c16:uniqueId val="{00000001-039B-4962-B0C4-A8FF947B5D0A}"/>
              </c:ext>
            </c:extLst>
          </c:dPt>
          <c:dPt>
            <c:idx val="1"/>
            <c:bubble3D val="0"/>
            <c:spPr>
              <a:solidFill>
                <a:srgbClr val="61C5C3"/>
              </a:solidFill>
              <a:ln>
                <a:solidFill>
                  <a:srgbClr val="FFFFFF"/>
                </a:solidFill>
              </a:ln>
            </c:spPr>
            <c:extLst>
              <c:ext xmlns:c16="http://schemas.microsoft.com/office/drawing/2014/chart" uri="{C3380CC4-5D6E-409C-BE32-E72D297353CC}">
                <c16:uniqueId val="{00000003-039B-4962-B0C4-A8FF947B5D0A}"/>
              </c:ext>
            </c:extLst>
          </c:dPt>
          <c:dLbls>
            <c:delete val="1"/>
          </c:dLbls>
          <c:cat>
            <c:numRef>
              <c:f>Sheet1!$A$2:$A$3</c:f>
              <c:numCache>
                <c:formatCode>General</c:formatCode>
                <c:ptCount val="2"/>
              </c:numCache>
            </c:numRef>
          </c:cat>
          <c:val>
            <c:numRef>
              <c:f>Sheet1!$B$2:$B$3</c:f>
              <c:numCache>
                <c:formatCode>General</c:formatCode>
                <c:ptCount val="2"/>
                <c:pt idx="0">
                  <c:v>17.227</c:v>
                </c:pt>
                <c:pt idx="1">
                  <c:v>82.772999999999996</c:v>
                </c:pt>
              </c:numCache>
            </c:numRef>
          </c:val>
          <c:extLst>
            <c:ext xmlns:c16="http://schemas.microsoft.com/office/drawing/2014/chart" uri="{C3380CC4-5D6E-409C-BE32-E72D297353CC}">
              <c16:uniqueId val="{00000004-039B-4962-B0C4-A8FF947B5D0A}"/>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solidFill>
              <a:srgbClr val="61C5C3"/>
            </a:solidFill>
            <a:ln>
              <a:solidFill>
                <a:srgbClr val="FFFFFF"/>
              </a:solidFill>
            </a:ln>
          </c:spPr>
          <c:dPt>
            <c:idx val="0"/>
            <c:bubble3D val="0"/>
            <c:spPr>
              <a:solidFill>
                <a:srgbClr val="D2E7E7"/>
              </a:solidFill>
              <a:ln>
                <a:solidFill>
                  <a:srgbClr val="FFFFFF"/>
                </a:solidFill>
              </a:ln>
            </c:spPr>
            <c:extLst>
              <c:ext xmlns:c16="http://schemas.microsoft.com/office/drawing/2014/chart" uri="{C3380CC4-5D6E-409C-BE32-E72D297353CC}">
                <c16:uniqueId val="{00000001-1E92-4B60-B659-89A0A253546D}"/>
              </c:ext>
            </c:extLst>
          </c:dPt>
          <c:dPt>
            <c:idx val="1"/>
            <c:bubble3D val="0"/>
            <c:extLst>
              <c:ext xmlns:c16="http://schemas.microsoft.com/office/drawing/2014/chart" uri="{C3380CC4-5D6E-409C-BE32-E72D297353CC}">
                <c16:uniqueId val="{00000003-1E92-4B60-B659-89A0A253546D}"/>
              </c:ext>
            </c:extLst>
          </c:dPt>
          <c:dLbls>
            <c:delete val="1"/>
          </c:dLbls>
          <c:cat>
            <c:numRef>
              <c:f>Sheet1!$A$2:$A$3</c:f>
              <c:numCache>
                <c:formatCode>General</c:formatCode>
                <c:ptCount val="2"/>
              </c:numCache>
            </c:numRef>
          </c:cat>
          <c:val>
            <c:numRef>
              <c:f>Sheet1!$B$2:$B$3</c:f>
              <c:numCache>
                <c:formatCode>General</c:formatCode>
                <c:ptCount val="2"/>
                <c:pt idx="0">
                  <c:v>10.731</c:v>
                </c:pt>
                <c:pt idx="1">
                  <c:v>89.269000000000005</c:v>
                </c:pt>
              </c:numCache>
            </c:numRef>
          </c:val>
          <c:extLst>
            <c:ext xmlns:c16="http://schemas.microsoft.com/office/drawing/2014/chart" uri="{C3380CC4-5D6E-409C-BE32-E72D297353CC}">
              <c16:uniqueId val="{00000004-1E92-4B60-B659-89A0A253546D}"/>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dPt>
            <c:idx val="0"/>
            <c:bubble3D val="0"/>
            <c:spPr>
              <a:solidFill>
                <a:srgbClr val="61C5C3"/>
              </a:solidFill>
            </c:spPr>
            <c:extLst>
              <c:ext xmlns:c16="http://schemas.microsoft.com/office/drawing/2014/chart" uri="{C3380CC4-5D6E-409C-BE32-E72D297353CC}">
                <c16:uniqueId val="{00000001-47E3-4FBA-BE5A-9F2C68C32B72}"/>
              </c:ext>
            </c:extLst>
          </c:dPt>
          <c:dPt>
            <c:idx val="1"/>
            <c:bubble3D val="0"/>
            <c:spPr>
              <a:solidFill>
                <a:srgbClr val="D2E7E7"/>
              </a:solidFill>
            </c:spPr>
            <c:extLst>
              <c:ext xmlns:c16="http://schemas.microsoft.com/office/drawing/2014/chart" uri="{C3380CC4-5D6E-409C-BE32-E72D297353CC}">
                <c16:uniqueId val="{00000003-47E3-4FBA-BE5A-9F2C68C32B72}"/>
              </c:ext>
            </c:extLst>
          </c:dPt>
          <c:dLbls>
            <c:delete val="1"/>
          </c:dLbls>
          <c:cat>
            <c:numRef>
              <c:f>Sheet1!$A$2:$A$3</c:f>
              <c:numCache>
                <c:formatCode>General</c:formatCode>
                <c:ptCount val="2"/>
              </c:numCache>
            </c:numRef>
          </c:cat>
          <c:val>
            <c:numRef>
              <c:f>Sheet1!$B$2:$B$3</c:f>
              <c:numCache>
                <c:formatCode>General</c:formatCode>
                <c:ptCount val="2"/>
                <c:pt idx="0">
                  <c:v>83</c:v>
                </c:pt>
                <c:pt idx="1">
                  <c:v>17</c:v>
                </c:pt>
              </c:numCache>
            </c:numRef>
          </c:val>
          <c:extLst>
            <c:ext xmlns:c16="http://schemas.microsoft.com/office/drawing/2014/chart" uri="{C3380CC4-5D6E-409C-BE32-E72D297353CC}">
              <c16:uniqueId val="{00000004-47E3-4FBA-BE5A-9F2C68C32B72}"/>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solidFill>
              <a:srgbClr val="61C5C3"/>
            </a:solidFill>
            <a:ln>
              <a:solidFill>
                <a:srgbClr val="FFFFFF"/>
              </a:solidFill>
            </a:ln>
          </c:spPr>
          <c:dPt>
            <c:idx val="0"/>
            <c:bubble3D val="0"/>
            <c:spPr>
              <a:solidFill>
                <a:srgbClr val="D2E7E7"/>
              </a:solidFill>
              <a:ln>
                <a:solidFill>
                  <a:srgbClr val="FFFFFF"/>
                </a:solidFill>
              </a:ln>
            </c:spPr>
            <c:extLst>
              <c:ext xmlns:c16="http://schemas.microsoft.com/office/drawing/2014/chart" uri="{C3380CC4-5D6E-409C-BE32-E72D297353CC}">
                <c16:uniqueId val="{00000001-0CF0-4276-878B-999DFD660F3D}"/>
              </c:ext>
            </c:extLst>
          </c:dPt>
          <c:dPt>
            <c:idx val="1"/>
            <c:bubble3D val="0"/>
            <c:extLst>
              <c:ext xmlns:c16="http://schemas.microsoft.com/office/drawing/2014/chart" uri="{C3380CC4-5D6E-409C-BE32-E72D297353CC}">
                <c16:uniqueId val="{00000003-0CF0-4276-878B-999DFD660F3D}"/>
              </c:ext>
            </c:extLst>
          </c:dPt>
          <c:dLbls>
            <c:delete val="1"/>
          </c:dLbls>
          <c:cat>
            <c:numRef>
              <c:f>Sheet1!$A$2:$A$3</c:f>
              <c:numCache>
                <c:formatCode>General</c:formatCode>
                <c:ptCount val="2"/>
              </c:numCache>
            </c:numRef>
          </c:cat>
          <c:val>
            <c:numRef>
              <c:f>Sheet1!$B$2:$B$3</c:f>
              <c:numCache>
                <c:formatCode>General</c:formatCode>
                <c:ptCount val="2"/>
                <c:pt idx="0">
                  <c:v>19.661000000000001</c:v>
                </c:pt>
                <c:pt idx="1">
                  <c:v>80.338999999999999</c:v>
                </c:pt>
              </c:numCache>
            </c:numRef>
          </c:val>
          <c:extLst>
            <c:ext xmlns:c16="http://schemas.microsoft.com/office/drawing/2014/chart" uri="{C3380CC4-5D6E-409C-BE32-E72D297353CC}">
              <c16:uniqueId val="{00000004-0CF0-4276-878B-999DFD660F3D}"/>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419115972825"/>
          <c:y val="0"/>
          <c:w val="0.44160686053845599"/>
          <c:h val="1"/>
        </c:manualLayout>
      </c:layout>
      <c:barChart>
        <c:barDir val="bar"/>
        <c:grouping val="clustered"/>
        <c:varyColors val="0"/>
        <c:ser>
          <c:idx val="0"/>
          <c:order val="0"/>
          <c:tx>
            <c:strRef>
              <c:f>Sheet1!$B$1</c:f>
              <c:strCache>
                <c:ptCount val="1"/>
                <c:pt idx="0">
                  <c:v>2022</c:v>
                </c:pt>
              </c:strCache>
            </c:strRef>
          </c:tx>
          <c:spPr>
            <a:solidFill>
              <a:srgbClr val="61C5C3"/>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46CE-4850-9E1E-0EEC9E6A13B8}"/>
              </c:ext>
            </c:extLst>
          </c:dPt>
          <c:dPt>
            <c:idx val="1"/>
            <c:invertIfNegative val="0"/>
            <c:bubble3D val="0"/>
            <c:spPr>
              <a:solidFill>
                <a:srgbClr val="61C5C3"/>
              </a:solidFill>
              <a:ln>
                <a:noFill/>
              </a:ln>
              <a:effectLst/>
            </c:spPr>
            <c:extLst>
              <c:ext xmlns:c16="http://schemas.microsoft.com/office/drawing/2014/chart" uri="{C3380CC4-5D6E-409C-BE32-E72D297353CC}">
                <c16:uniqueId val="{00000003-46CE-4850-9E1E-0EEC9E6A13B8}"/>
              </c:ext>
            </c:extLst>
          </c:dPt>
          <c:dPt>
            <c:idx val="2"/>
            <c:invertIfNegative val="0"/>
            <c:bubble3D val="0"/>
            <c:spPr>
              <a:solidFill>
                <a:srgbClr val="61C5C3"/>
              </a:solidFill>
              <a:ln>
                <a:noFill/>
              </a:ln>
              <a:effectLst/>
            </c:spPr>
            <c:extLst>
              <c:ext xmlns:c16="http://schemas.microsoft.com/office/drawing/2014/chart" uri="{C3380CC4-5D6E-409C-BE32-E72D297353CC}">
                <c16:uniqueId val="{00000005-46CE-4850-9E1E-0EEC9E6A13B8}"/>
              </c:ext>
            </c:extLst>
          </c:dPt>
          <c:dPt>
            <c:idx val="5"/>
            <c:invertIfNegative val="0"/>
            <c:bubble3D val="0"/>
            <c:spPr>
              <a:solidFill>
                <a:srgbClr val="61C5C3"/>
              </a:solidFill>
              <a:ln>
                <a:noFill/>
              </a:ln>
              <a:effectLst/>
            </c:spPr>
            <c:extLst>
              <c:ext xmlns:c16="http://schemas.microsoft.com/office/drawing/2014/chart" uri="{C3380CC4-5D6E-409C-BE32-E72D297353CC}">
                <c16:uniqueId val="{00000007-46CE-4850-9E1E-0EEC9E6A13B8}"/>
              </c:ext>
            </c:extLst>
          </c:dPt>
          <c:dPt>
            <c:idx val="13"/>
            <c:invertIfNegative val="0"/>
            <c:bubble3D val="0"/>
            <c:spPr>
              <a:solidFill>
                <a:srgbClr val="61C5C3"/>
              </a:solidFill>
              <a:ln>
                <a:noFill/>
              </a:ln>
              <a:effectLst/>
            </c:spPr>
            <c:extLst>
              <c:ext xmlns:c16="http://schemas.microsoft.com/office/drawing/2014/chart" uri="{C3380CC4-5D6E-409C-BE32-E72D297353CC}">
                <c16:uniqueId val="{00000009-46CE-4850-9E1E-0EEC9E6A13B8}"/>
              </c:ext>
            </c:extLst>
          </c:dPt>
          <c:dPt>
            <c:idx val="14"/>
            <c:invertIfNegative val="0"/>
            <c:bubble3D val="0"/>
            <c:spPr>
              <a:solidFill>
                <a:srgbClr val="61C5C3"/>
              </a:solidFill>
              <a:ln>
                <a:noFill/>
              </a:ln>
              <a:effectLst/>
            </c:spPr>
            <c:extLst>
              <c:ext xmlns:c16="http://schemas.microsoft.com/office/drawing/2014/chart" uri="{C3380CC4-5D6E-409C-BE32-E72D297353CC}">
                <c16:uniqueId val="{0000000B-46CE-4850-9E1E-0EEC9E6A13B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Visoki porezi</c:v>
                </c:pt>
                <c:pt idx="1">
                  <c:v>Visoki doprinosi i druge obaveze prema državi</c:v>
                </c:pt>
                <c:pt idx="2">
                  <c:v>Brojni i visoki parafiskalni nameti</c:v>
                </c:pt>
                <c:pt idx="3">
                  <c:v>Slabi rezultati poslovanja - nije moguće u potpunosti poslovati u form. ekonomiji</c:v>
                </c:pt>
                <c:pt idx="4">
                  <c:v>Ekonomska kriza i smanjene mogućnosti zapošljavanja u formalnom sektoru</c:v>
                </c:pt>
                <c:pt idx="5">
                  <c:v>Nedostatak finansijskih sredstava/otežan pristup finansiranju</c:v>
                </c:pt>
                <c:pt idx="6">
                  <c:v>Raširena korupcija</c:v>
                </c:pt>
                <c:pt idx="7">
                  <c:v>Obaveza plaćanja PDV-a pre naplaćivanja fakture</c:v>
                </c:pt>
                <c:pt idx="8">
                  <c:v>Komplikovane administrativne - birokratske procedure</c:v>
                </c:pt>
                <c:pt idx="9">
                  <c:v>Ako se takvo poslovanje otkrije, matrijalne koristi su veće od kazne koja se plaća</c:v>
                </c:pt>
                <c:pt idx="10">
                  <c:v>Opšti gubitak poverenja u državu i javne institucije</c:v>
                </c:pt>
                <c:pt idx="11">
                  <c:v>Verovatnoća otkrivanja je mala</c:v>
                </c:pt>
                <c:pt idx="12">
                  <c:v>Nemogućnost legalne kupovine nekih dobara</c:v>
                </c:pt>
              </c:strCache>
            </c:strRef>
          </c:cat>
          <c:val>
            <c:numRef>
              <c:f>Sheet1!$B$2:$B$14</c:f>
              <c:numCache>
                <c:formatCode>General</c:formatCode>
                <c:ptCount val="13"/>
                <c:pt idx="0">
                  <c:v>77.5</c:v>
                </c:pt>
                <c:pt idx="1">
                  <c:v>75.2</c:v>
                </c:pt>
                <c:pt idx="2">
                  <c:v>72.8</c:v>
                </c:pt>
                <c:pt idx="3">
                  <c:v>66.7</c:v>
                </c:pt>
                <c:pt idx="4">
                  <c:v>66.099999999999994</c:v>
                </c:pt>
                <c:pt idx="5">
                  <c:v>63.4</c:v>
                </c:pt>
                <c:pt idx="6">
                  <c:v>60.5</c:v>
                </c:pt>
                <c:pt idx="7">
                  <c:v>59</c:v>
                </c:pt>
                <c:pt idx="8">
                  <c:v>54.5</c:v>
                </c:pt>
                <c:pt idx="9">
                  <c:v>52</c:v>
                </c:pt>
                <c:pt idx="10">
                  <c:v>51.1</c:v>
                </c:pt>
                <c:pt idx="11">
                  <c:v>48</c:v>
                </c:pt>
                <c:pt idx="12">
                  <c:v>42.2</c:v>
                </c:pt>
              </c:numCache>
            </c:numRef>
          </c:val>
          <c:extLst>
            <c:ext xmlns:c16="http://schemas.microsoft.com/office/drawing/2014/chart" uri="{C3380CC4-5D6E-409C-BE32-E72D297353CC}">
              <c16:uniqueId val="{0000000C-46CE-4850-9E1E-0EEC9E6A13B8}"/>
            </c:ext>
          </c:extLst>
        </c:ser>
        <c:ser>
          <c:idx val="1"/>
          <c:order val="1"/>
          <c:tx>
            <c:strRef>
              <c:f>Sheet1!$C$1</c:f>
              <c:strCache>
                <c:ptCount val="1"/>
                <c:pt idx="0">
                  <c:v>2017</c:v>
                </c:pt>
              </c:strCache>
            </c:strRef>
          </c:tx>
          <c:spPr>
            <a:solidFill>
              <a:srgbClr val="D2E7E7"/>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Visoki porezi</c:v>
                </c:pt>
                <c:pt idx="1">
                  <c:v>Visoki doprinosi i druge obaveze prema državi</c:v>
                </c:pt>
                <c:pt idx="2">
                  <c:v>Brojni i visoki parafiskalni nameti</c:v>
                </c:pt>
                <c:pt idx="3">
                  <c:v>Slabi rezultati poslovanja - nije moguće u potpunosti poslovati u form. ekonomiji</c:v>
                </c:pt>
                <c:pt idx="4">
                  <c:v>Ekonomska kriza i smanjene mogućnosti zapošljavanja u formalnom sektoru</c:v>
                </c:pt>
                <c:pt idx="5">
                  <c:v>Nedostatak finansijskih sredstava/otežan pristup finansiranju</c:v>
                </c:pt>
                <c:pt idx="6">
                  <c:v>Raširena korupcija</c:v>
                </c:pt>
                <c:pt idx="7">
                  <c:v>Obaveza plaćanja PDV-a pre naplaćivanja fakture</c:v>
                </c:pt>
                <c:pt idx="8">
                  <c:v>Komplikovane administrativne - birokratske procedure</c:v>
                </c:pt>
                <c:pt idx="9">
                  <c:v>Ako se takvo poslovanje otkrije, matrijalne koristi su veće od kazne koja se plaća</c:v>
                </c:pt>
                <c:pt idx="10">
                  <c:v>Opšti gubitak poverenja u državu i javne institucije</c:v>
                </c:pt>
                <c:pt idx="11">
                  <c:v>Verovatnoća otkrivanja je mala</c:v>
                </c:pt>
                <c:pt idx="12">
                  <c:v>Nemogućnost legalne kupovine nekih dobara</c:v>
                </c:pt>
              </c:strCache>
            </c:strRef>
          </c:cat>
          <c:val>
            <c:numRef>
              <c:f>Sheet1!$C$2:$C$14</c:f>
              <c:numCache>
                <c:formatCode>General</c:formatCode>
                <c:ptCount val="13"/>
                <c:pt idx="0">
                  <c:v>79</c:v>
                </c:pt>
                <c:pt idx="1">
                  <c:v>82</c:v>
                </c:pt>
                <c:pt idx="2">
                  <c:v>78</c:v>
                </c:pt>
                <c:pt idx="3">
                  <c:v>62.9</c:v>
                </c:pt>
                <c:pt idx="4">
                  <c:v>76.900000000000006</c:v>
                </c:pt>
                <c:pt idx="5">
                  <c:v>69.7</c:v>
                </c:pt>
                <c:pt idx="6">
                  <c:v>66.5</c:v>
                </c:pt>
                <c:pt idx="8">
                  <c:v>60</c:v>
                </c:pt>
                <c:pt idx="9">
                  <c:v>60.1</c:v>
                </c:pt>
                <c:pt idx="10">
                  <c:v>68</c:v>
                </c:pt>
                <c:pt idx="11">
                  <c:v>55.1</c:v>
                </c:pt>
                <c:pt idx="12">
                  <c:v>44.6</c:v>
                </c:pt>
              </c:numCache>
            </c:numRef>
          </c:val>
          <c:extLst>
            <c:ext xmlns:c16="http://schemas.microsoft.com/office/drawing/2014/chart" uri="{C3380CC4-5D6E-409C-BE32-E72D297353CC}">
              <c16:uniqueId val="{0000000D-46CE-4850-9E1E-0EEC9E6A13B8}"/>
            </c:ext>
          </c:extLst>
        </c:ser>
        <c:dLbls>
          <c:showLegendKey val="0"/>
          <c:showVal val="0"/>
          <c:showCatName val="0"/>
          <c:showSerName val="0"/>
          <c:showPercent val="0"/>
          <c:showBubbleSize val="0"/>
        </c:dLbls>
        <c:gapWidth val="55"/>
        <c:overlap val="-14"/>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out"/>
        <c:minorTickMark val="none"/>
        <c:tickLblPos val="nextTo"/>
        <c:crossAx val="767469608"/>
        <c:crosses val="autoZero"/>
        <c:crossBetween val="between"/>
      </c:valAx>
      <c:spPr>
        <a:noFill/>
        <a:ln>
          <a:noFill/>
        </a:ln>
        <a:effectLst/>
      </c:spPr>
    </c:plotArea>
    <c:legend>
      <c:legendPos val="r"/>
      <c:layout>
        <c:manualLayout>
          <c:xMode val="edge"/>
          <c:yMode val="edge"/>
          <c:x val="0.90230654920942743"/>
          <c:y val="0.86767641770325354"/>
          <c:w val="9.7693450790572595E-2"/>
          <c:h val="0.1323235822967464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58107253965744"/>
          <c:y val="3.5796135652133715E-2"/>
          <c:w val="0.66859235560085672"/>
          <c:h val="0.96420386434786631"/>
        </c:manualLayout>
      </c:layout>
      <c:barChart>
        <c:barDir val="bar"/>
        <c:grouping val="clustered"/>
        <c:varyColors val="0"/>
        <c:ser>
          <c:idx val="0"/>
          <c:order val="0"/>
          <c:tx>
            <c:strRef>
              <c:f>Sheet1!$B$1</c:f>
              <c:strCache>
                <c:ptCount val="1"/>
                <c:pt idx="0">
                  <c:v>2022</c:v>
                </c:pt>
              </c:strCache>
            </c:strRef>
          </c:tx>
          <c:spPr>
            <a:solidFill>
              <a:srgbClr val="61C5C3"/>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DAA0-4B9B-B673-670E9130A197}"/>
              </c:ext>
            </c:extLst>
          </c:dPt>
          <c:dPt>
            <c:idx val="1"/>
            <c:invertIfNegative val="0"/>
            <c:bubble3D val="0"/>
            <c:spPr>
              <a:solidFill>
                <a:srgbClr val="61C5C3"/>
              </a:solidFill>
              <a:ln>
                <a:noFill/>
              </a:ln>
              <a:effectLst/>
            </c:spPr>
            <c:extLst>
              <c:ext xmlns:c16="http://schemas.microsoft.com/office/drawing/2014/chart" uri="{C3380CC4-5D6E-409C-BE32-E72D297353CC}">
                <c16:uniqueId val="{00000003-DAA0-4B9B-B673-670E9130A197}"/>
              </c:ext>
            </c:extLst>
          </c:dPt>
          <c:dPt>
            <c:idx val="4"/>
            <c:invertIfNegative val="0"/>
            <c:bubble3D val="0"/>
            <c:spPr>
              <a:solidFill>
                <a:srgbClr val="61C5C3"/>
              </a:solidFill>
              <a:ln>
                <a:noFill/>
              </a:ln>
              <a:effectLst/>
            </c:spPr>
            <c:extLst>
              <c:ext xmlns:c16="http://schemas.microsoft.com/office/drawing/2014/chart" uri="{C3380CC4-5D6E-409C-BE32-E72D297353CC}">
                <c16:uniqueId val="{00000005-DAA0-4B9B-B673-670E9130A197}"/>
              </c:ext>
            </c:extLst>
          </c:dPt>
          <c:dPt>
            <c:idx val="12"/>
            <c:invertIfNegative val="0"/>
            <c:bubble3D val="0"/>
            <c:spPr>
              <a:solidFill>
                <a:srgbClr val="61C5C3"/>
              </a:solidFill>
              <a:ln>
                <a:noFill/>
              </a:ln>
              <a:effectLst/>
            </c:spPr>
            <c:extLst>
              <c:ext xmlns:c16="http://schemas.microsoft.com/office/drawing/2014/chart" uri="{C3380CC4-5D6E-409C-BE32-E72D297353CC}">
                <c16:uniqueId val="{00000007-DAA0-4B9B-B673-670E9130A197}"/>
              </c:ext>
            </c:extLst>
          </c:dPt>
          <c:dPt>
            <c:idx val="13"/>
            <c:invertIfNegative val="0"/>
            <c:bubble3D val="0"/>
            <c:spPr>
              <a:solidFill>
                <a:srgbClr val="61C5C3"/>
              </a:solidFill>
              <a:ln>
                <a:noFill/>
              </a:ln>
              <a:effectLst/>
            </c:spPr>
            <c:extLst>
              <c:ext xmlns:c16="http://schemas.microsoft.com/office/drawing/2014/chart" uri="{C3380CC4-5D6E-409C-BE32-E72D297353CC}">
                <c16:uniqueId val="{00000009-DAA0-4B9B-B673-670E9130A197}"/>
              </c:ext>
            </c:extLst>
          </c:dPt>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A0-4B9B-B673-670E9130A19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Sheet1!$A$1:$A$11</c:f>
              <c:strCache>
                <c:ptCount val="10"/>
                <c:pt idx="0">
                  <c:v>Građevinarstvo</c:v>
                </c:pt>
                <c:pt idx="1">
                  <c:v>Zanatske usluge i popravke </c:v>
                </c:pt>
                <c:pt idx="2">
                  <c:v>Ugostiteljstvo</c:v>
                </c:pt>
                <c:pt idx="3">
                  <c:v>Trgovina</c:v>
                </c:pt>
                <c:pt idx="4">
                  <c:v>Advokatske usluge</c:v>
                </c:pt>
                <c:pt idx="5">
                  <c:v>Zdravstvene usluge</c:v>
                </c:pt>
                <c:pt idx="6">
                  <c:v>Transport</c:v>
                </c:pt>
                <c:pt idx="7">
                  <c:v>Poljoprivreda i prehrambena industrija</c:v>
                </c:pt>
                <c:pt idx="8">
                  <c:v>Tekstilna industrija</c:v>
                </c:pt>
                <c:pt idx="9">
                  <c:v>Drugo</c:v>
                </c:pt>
              </c:strCache>
              <c:extLst/>
            </c:strRef>
          </c:cat>
          <c:val>
            <c:numRef>
              <c:f>Sheet1!$B$1:$B$11</c:f>
              <c:numCache>
                <c:formatCode>0.00</c:formatCode>
                <c:ptCount val="10"/>
                <c:pt idx="0">
                  <c:v>44.6</c:v>
                </c:pt>
                <c:pt idx="1">
                  <c:v>43</c:v>
                </c:pt>
                <c:pt idx="2">
                  <c:v>28.7</c:v>
                </c:pt>
                <c:pt idx="3">
                  <c:v>26.6</c:v>
                </c:pt>
                <c:pt idx="4">
                  <c:v>21.7</c:v>
                </c:pt>
                <c:pt idx="5">
                  <c:v>17.100000000000001</c:v>
                </c:pt>
                <c:pt idx="6">
                  <c:v>14.3</c:v>
                </c:pt>
                <c:pt idx="7">
                  <c:v>14</c:v>
                </c:pt>
                <c:pt idx="8">
                  <c:v>5.3</c:v>
                </c:pt>
                <c:pt idx="9">
                  <c:v>0.7</c:v>
                </c:pt>
              </c:numCache>
              <c:extLst/>
            </c:numRef>
          </c:val>
          <c:extLst>
            <c:ext xmlns:c16="http://schemas.microsoft.com/office/drawing/2014/chart" uri="{C3380CC4-5D6E-409C-BE32-E72D297353CC}">
              <c16:uniqueId val="{0000000A-DAA0-4B9B-B673-670E9130A197}"/>
            </c:ext>
          </c:extLst>
        </c:ser>
        <c:ser>
          <c:idx val="1"/>
          <c:order val="1"/>
          <c:tx>
            <c:strRef>
              <c:f>Sheet1!$C$1</c:f>
              <c:strCache>
                <c:ptCount val="1"/>
                <c:pt idx="0">
                  <c:v>2019</c:v>
                </c:pt>
              </c:strCache>
            </c:strRef>
          </c:tx>
          <c:spPr>
            <a:solidFill>
              <a:srgbClr val="D2E7E7"/>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Sheet1!$A$1:$A$11</c:f>
              <c:strCache>
                <c:ptCount val="10"/>
                <c:pt idx="0">
                  <c:v>Građevinarstvo</c:v>
                </c:pt>
                <c:pt idx="1">
                  <c:v>Zanatske usluge i popravke </c:v>
                </c:pt>
                <c:pt idx="2">
                  <c:v>Ugostiteljstvo</c:v>
                </c:pt>
                <c:pt idx="3">
                  <c:v>Trgovina</c:v>
                </c:pt>
                <c:pt idx="4">
                  <c:v>Advokatske usluge</c:v>
                </c:pt>
                <c:pt idx="5">
                  <c:v>Zdravstvene usluge</c:v>
                </c:pt>
                <c:pt idx="6">
                  <c:v>Transport</c:v>
                </c:pt>
                <c:pt idx="7">
                  <c:v>Poljoprivreda i prehrambena industrija</c:v>
                </c:pt>
                <c:pt idx="8">
                  <c:v>Tekstilna industrija</c:v>
                </c:pt>
                <c:pt idx="9">
                  <c:v>Drugo</c:v>
                </c:pt>
              </c:strCache>
              <c:extLst/>
            </c:strRef>
          </c:cat>
          <c:val>
            <c:numRef>
              <c:f>Sheet1!$C$1:$C$11</c:f>
              <c:numCache>
                <c:formatCode>0</c:formatCode>
                <c:ptCount val="10"/>
                <c:pt idx="0">
                  <c:v>53.4</c:v>
                </c:pt>
                <c:pt idx="1">
                  <c:v>16.899999999999999</c:v>
                </c:pt>
                <c:pt idx="2">
                  <c:v>37.9</c:v>
                </c:pt>
                <c:pt idx="3">
                  <c:v>41.2</c:v>
                </c:pt>
                <c:pt idx="4">
                  <c:v>31.5</c:v>
                </c:pt>
                <c:pt idx="5">
                  <c:v>18</c:v>
                </c:pt>
                <c:pt idx="6">
                  <c:v>11.7</c:v>
                </c:pt>
                <c:pt idx="7">
                  <c:v>16.399999999999999</c:v>
                </c:pt>
                <c:pt idx="8">
                  <c:v>11</c:v>
                </c:pt>
                <c:pt idx="9">
                  <c:v>5.6</c:v>
                </c:pt>
              </c:numCache>
              <c:extLst/>
            </c:numRef>
          </c:val>
          <c:extLst>
            <c:ext xmlns:c16="http://schemas.microsoft.com/office/drawing/2014/chart" uri="{C3380CC4-5D6E-409C-BE32-E72D297353CC}">
              <c16:uniqueId val="{0000000B-DAA0-4B9B-B673-670E9130A197}"/>
            </c:ext>
          </c:extLst>
        </c:ser>
        <c:ser>
          <c:idx val="2"/>
          <c:order val="2"/>
          <c:tx>
            <c:strRef>
              <c:f>Sheet1!$D$1</c:f>
              <c:strCache>
                <c:ptCount val="1"/>
                <c:pt idx="0">
                  <c:v>2017</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Sheet1!$A$1:$A$11</c:f>
              <c:strCache>
                <c:ptCount val="10"/>
                <c:pt idx="0">
                  <c:v>Građevinarstvo</c:v>
                </c:pt>
                <c:pt idx="1">
                  <c:v>Zanatske usluge i popravke </c:v>
                </c:pt>
                <c:pt idx="2">
                  <c:v>Ugostiteljstvo</c:v>
                </c:pt>
                <c:pt idx="3">
                  <c:v>Trgovina</c:v>
                </c:pt>
                <c:pt idx="4">
                  <c:v>Advokatske usluge</c:v>
                </c:pt>
                <c:pt idx="5">
                  <c:v>Zdravstvene usluge</c:v>
                </c:pt>
                <c:pt idx="6">
                  <c:v>Transport</c:v>
                </c:pt>
                <c:pt idx="7">
                  <c:v>Poljoprivreda i prehrambena industrija</c:v>
                </c:pt>
                <c:pt idx="8">
                  <c:v>Tekstilna industrija</c:v>
                </c:pt>
                <c:pt idx="9">
                  <c:v>Drugo</c:v>
                </c:pt>
              </c:strCache>
              <c:extLst/>
            </c:strRef>
          </c:cat>
          <c:val>
            <c:numRef>
              <c:f>Sheet1!$D$1:$D$11</c:f>
              <c:numCache>
                <c:formatCode>0</c:formatCode>
                <c:ptCount val="10"/>
                <c:pt idx="0">
                  <c:v>46.905000000000001</c:v>
                </c:pt>
                <c:pt idx="1">
                  <c:v>31.045000000000002</c:v>
                </c:pt>
                <c:pt idx="2">
                  <c:v>44.801000000000002</c:v>
                </c:pt>
                <c:pt idx="3">
                  <c:v>54.978000000000002</c:v>
                </c:pt>
                <c:pt idx="4">
                  <c:v>24.747</c:v>
                </c:pt>
                <c:pt idx="5">
                  <c:v>16.489000000000001</c:v>
                </c:pt>
                <c:pt idx="6">
                  <c:v>16.97</c:v>
                </c:pt>
                <c:pt idx="7">
                  <c:v>15.401999999999999</c:v>
                </c:pt>
                <c:pt idx="8">
                  <c:v>7.0910000000000002</c:v>
                </c:pt>
                <c:pt idx="9">
                  <c:v>1.766</c:v>
                </c:pt>
              </c:numCache>
              <c:extLst/>
            </c:numRef>
          </c:val>
          <c:extLst>
            <c:ext xmlns:c16="http://schemas.microsoft.com/office/drawing/2014/chart" uri="{C3380CC4-5D6E-409C-BE32-E72D297353CC}">
              <c16:uniqueId val="{0000000C-DAA0-4B9B-B673-670E9130A197}"/>
            </c:ext>
          </c:extLst>
        </c:ser>
        <c:dLbls>
          <c:showLegendKey val="0"/>
          <c:showVal val="0"/>
          <c:showCatName val="0"/>
          <c:showSerName val="0"/>
          <c:showPercent val="0"/>
          <c:showBubbleSize val="0"/>
        </c:dLbls>
        <c:gapWidth val="55"/>
        <c:overlap val="-14"/>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0.00" sourceLinked="1"/>
        <c:majorTickMark val="out"/>
        <c:minorTickMark val="none"/>
        <c:tickLblPos val="nextTo"/>
        <c:crossAx val="767469608"/>
        <c:crosses val="autoZero"/>
        <c:crossBetween val="between"/>
      </c:valAx>
      <c:spPr>
        <a:noFill/>
        <a:ln>
          <a:noFill/>
        </a:ln>
        <a:effectLst/>
      </c:spPr>
    </c:plotArea>
    <c:legend>
      <c:legendPos val="r"/>
      <c:layout>
        <c:manualLayout>
          <c:xMode val="edge"/>
          <c:yMode val="edge"/>
          <c:x val="0.72009849892358957"/>
          <c:y val="0.74212717549605134"/>
          <c:w val="7.402478818208201E-2"/>
          <c:h val="0.2199703540350559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62223237283728"/>
          <c:y val="0"/>
          <c:w val="0.60699816154279629"/>
          <c:h val="1"/>
        </c:manualLayout>
      </c:layout>
      <c:barChart>
        <c:barDir val="bar"/>
        <c:grouping val="clustered"/>
        <c:varyColors val="0"/>
        <c:ser>
          <c:idx val="0"/>
          <c:order val="0"/>
          <c:tx>
            <c:strRef>
              <c:f>Sheet1!$B$1</c:f>
              <c:strCache>
                <c:ptCount val="1"/>
                <c:pt idx="0">
                  <c:v>2022</c:v>
                </c:pt>
              </c:strCache>
            </c:strRef>
          </c:tx>
          <c:spPr>
            <a:solidFill>
              <a:srgbClr val="61C5C3"/>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FA68-4A4F-B3AF-9B502690A5FB}"/>
              </c:ext>
            </c:extLst>
          </c:dPt>
          <c:dPt>
            <c:idx val="1"/>
            <c:invertIfNegative val="0"/>
            <c:bubble3D val="0"/>
            <c:spPr>
              <a:solidFill>
                <a:srgbClr val="61C5C3"/>
              </a:solidFill>
              <a:ln>
                <a:noFill/>
              </a:ln>
              <a:effectLst/>
            </c:spPr>
            <c:extLst>
              <c:ext xmlns:c16="http://schemas.microsoft.com/office/drawing/2014/chart" uri="{C3380CC4-5D6E-409C-BE32-E72D297353CC}">
                <c16:uniqueId val="{00000003-FA68-4A4F-B3AF-9B502690A5FB}"/>
              </c:ext>
            </c:extLst>
          </c:dPt>
          <c:dPt>
            <c:idx val="2"/>
            <c:invertIfNegative val="0"/>
            <c:bubble3D val="0"/>
            <c:spPr>
              <a:solidFill>
                <a:srgbClr val="61C5C3"/>
              </a:solidFill>
              <a:ln>
                <a:noFill/>
              </a:ln>
              <a:effectLst/>
            </c:spPr>
            <c:extLst>
              <c:ext xmlns:c16="http://schemas.microsoft.com/office/drawing/2014/chart" uri="{C3380CC4-5D6E-409C-BE32-E72D297353CC}">
                <c16:uniqueId val="{00000005-FA68-4A4F-B3AF-9B502690A5FB}"/>
              </c:ext>
            </c:extLst>
          </c:dPt>
          <c:dPt>
            <c:idx val="5"/>
            <c:invertIfNegative val="0"/>
            <c:bubble3D val="0"/>
            <c:spPr>
              <a:solidFill>
                <a:srgbClr val="61C5C3"/>
              </a:solidFill>
              <a:ln>
                <a:noFill/>
              </a:ln>
              <a:effectLst/>
            </c:spPr>
            <c:extLst>
              <c:ext xmlns:c16="http://schemas.microsoft.com/office/drawing/2014/chart" uri="{C3380CC4-5D6E-409C-BE32-E72D297353CC}">
                <c16:uniqueId val="{00000007-FA68-4A4F-B3AF-9B502690A5FB}"/>
              </c:ext>
            </c:extLst>
          </c:dPt>
          <c:dPt>
            <c:idx val="13"/>
            <c:invertIfNegative val="0"/>
            <c:bubble3D val="0"/>
            <c:spPr>
              <a:solidFill>
                <a:srgbClr val="61C5C3"/>
              </a:solidFill>
              <a:ln>
                <a:noFill/>
              </a:ln>
              <a:effectLst/>
            </c:spPr>
            <c:extLst>
              <c:ext xmlns:c16="http://schemas.microsoft.com/office/drawing/2014/chart" uri="{C3380CC4-5D6E-409C-BE32-E72D297353CC}">
                <c16:uniqueId val="{00000009-FA68-4A4F-B3AF-9B502690A5FB}"/>
              </c:ext>
            </c:extLst>
          </c:dPt>
          <c:dPt>
            <c:idx val="14"/>
            <c:invertIfNegative val="0"/>
            <c:bubble3D val="0"/>
            <c:spPr>
              <a:solidFill>
                <a:srgbClr val="61C5C3"/>
              </a:solidFill>
              <a:ln>
                <a:noFill/>
              </a:ln>
              <a:effectLst/>
            </c:spPr>
            <c:extLst>
              <c:ext xmlns:c16="http://schemas.microsoft.com/office/drawing/2014/chart" uri="{C3380CC4-5D6E-409C-BE32-E72D297353CC}">
                <c16:uniqueId val="{0000000B-FA68-4A4F-B3AF-9B502690A5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Otkrivanje neregistrovanih firmi je posao države</c:v>
                </c:pt>
                <c:pt idx="1">
                  <c:v>Ne verujem da bi to imalo efekta</c:v>
                </c:pt>
                <c:pt idx="2">
                  <c:v>Ljudi se snalaze, moraju da prežive</c:v>
                </c:pt>
                <c:pt idx="3">
                  <c:v>Strahujem za ličnu bezbednost i poslovanje moje firme</c:v>
                </c:pt>
                <c:pt idx="4">
                  <c:v>Ne znam kako i kome da prijavim</c:v>
                </c:pt>
                <c:pt idx="5">
                  <c:v>Ne znam/Odbijam</c:v>
                </c:pt>
              </c:strCache>
            </c:strRef>
          </c:cat>
          <c:val>
            <c:numRef>
              <c:f>Sheet1!$B$2:$B$7</c:f>
              <c:numCache>
                <c:formatCode>General</c:formatCode>
                <c:ptCount val="6"/>
                <c:pt idx="0">
                  <c:v>58.6</c:v>
                </c:pt>
                <c:pt idx="1">
                  <c:v>15.5</c:v>
                </c:pt>
                <c:pt idx="2">
                  <c:v>13.9</c:v>
                </c:pt>
                <c:pt idx="3">
                  <c:v>4.5999999999999996</c:v>
                </c:pt>
                <c:pt idx="4">
                  <c:v>3.1</c:v>
                </c:pt>
                <c:pt idx="5">
                  <c:v>5</c:v>
                </c:pt>
              </c:numCache>
            </c:numRef>
          </c:val>
          <c:extLst>
            <c:ext xmlns:c16="http://schemas.microsoft.com/office/drawing/2014/chart" uri="{C3380CC4-5D6E-409C-BE32-E72D297353CC}">
              <c16:uniqueId val="{0000000C-FA68-4A4F-B3AF-9B502690A5FB}"/>
            </c:ext>
          </c:extLst>
        </c:ser>
        <c:ser>
          <c:idx val="1"/>
          <c:order val="1"/>
          <c:tx>
            <c:strRef>
              <c:f>Sheet1!$C$1</c:f>
              <c:strCache>
                <c:ptCount val="1"/>
                <c:pt idx="0">
                  <c:v>2019</c:v>
                </c:pt>
              </c:strCache>
            </c:strRef>
          </c:tx>
          <c:spPr>
            <a:solidFill>
              <a:srgbClr val="D2E7E7"/>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Otkrivanje neregistrovanih firmi je posao države</c:v>
                </c:pt>
                <c:pt idx="1">
                  <c:v>Ne verujem da bi to imalo efekta</c:v>
                </c:pt>
                <c:pt idx="2">
                  <c:v>Ljudi se snalaze, moraju da prežive</c:v>
                </c:pt>
                <c:pt idx="3">
                  <c:v>Strahujem za ličnu bezbednost i poslovanje moje firme</c:v>
                </c:pt>
                <c:pt idx="4">
                  <c:v>Ne znam kako i kome da prijavim</c:v>
                </c:pt>
                <c:pt idx="5">
                  <c:v>Ne znam/Odbijam</c:v>
                </c:pt>
              </c:strCache>
            </c:strRef>
          </c:cat>
          <c:val>
            <c:numRef>
              <c:f>Sheet1!$C$2:$C$7</c:f>
              <c:numCache>
                <c:formatCode>General</c:formatCode>
                <c:ptCount val="6"/>
                <c:pt idx="0">
                  <c:v>54</c:v>
                </c:pt>
                <c:pt idx="1">
                  <c:v>17.600000000000001</c:v>
                </c:pt>
                <c:pt idx="2">
                  <c:v>14.7</c:v>
                </c:pt>
                <c:pt idx="3">
                  <c:v>11.9</c:v>
                </c:pt>
                <c:pt idx="5">
                  <c:v>1.9</c:v>
                </c:pt>
              </c:numCache>
            </c:numRef>
          </c:val>
          <c:extLst>
            <c:ext xmlns:c16="http://schemas.microsoft.com/office/drawing/2014/chart" uri="{C3380CC4-5D6E-409C-BE32-E72D297353CC}">
              <c16:uniqueId val="{0000000D-FA68-4A4F-B3AF-9B502690A5FB}"/>
            </c:ext>
          </c:extLst>
        </c:ser>
        <c:ser>
          <c:idx val="2"/>
          <c:order val="2"/>
          <c:tx>
            <c:strRef>
              <c:f>Sheet1!$D$1</c:f>
              <c:strCache>
                <c:ptCount val="1"/>
                <c:pt idx="0">
                  <c:v>2017</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Otkrivanje neregistrovanih firmi je posao države</c:v>
                </c:pt>
                <c:pt idx="1">
                  <c:v>Ne verujem da bi to imalo efekta</c:v>
                </c:pt>
                <c:pt idx="2">
                  <c:v>Ljudi se snalaze, moraju da prežive</c:v>
                </c:pt>
                <c:pt idx="3">
                  <c:v>Strahujem za ličnu bezbednost i poslovanje moje firme</c:v>
                </c:pt>
                <c:pt idx="4">
                  <c:v>Ne znam kako i kome da prijavim</c:v>
                </c:pt>
                <c:pt idx="5">
                  <c:v>Ne znam/Odbijam</c:v>
                </c:pt>
              </c:strCache>
            </c:strRef>
          </c:cat>
          <c:val>
            <c:numRef>
              <c:f>Sheet1!$D$2:$D$7</c:f>
              <c:numCache>
                <c:formatCode>General</c:formatCode>
                <c:ptCount val="6"/>
                <c:pt idx="0">
                  <c:v>40.1</c:v>
                </c:pt>
                <c:pt idx="1">
                  <c:v>23.7</c:v>
                </c:pt>
                <c:pt idx="2">
                  <c:v>17.8</c:v>
                </c:pt>
                <c:pt idx="3">
                  <c:v>14.5</c:v>
                </c:pt>
                <c:pt idx="5">
                  <c:v>3.9</c:v>
                </c:pt>
              </c:numCache>
            </c:numRef>
          </c:val>
          <c:extLst>
            <c:ext xmlns:c16="http://schemas.microsoft.com/office/drawing/2014/chart" uri="{C3380CC4-5D6E-409C-BE32-E72D297353CC}">
              <c16:uniqueId val="{0000000E-FA68-4A4F-B3AF-9B502690A5FB}"/>
            </c:ext>
          </c:extLst>
        </c:ser>
        <c:dLbls>
          <c:showLegendKey val="0"/>
          <c:showVal val="0"/>
          <c:showCatName val="0"/>
          <c:showSerName val="0"/>
          <c:showPercent val="0"/>
          <c:showBubbleSize val="0"/>
        </c:dLbls>
        <c:gapWidth val="55"/>
        <c:overlap val="-14"/>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out"/>
        <c:minorTickMark val="none"/>
        <c:tickLblPos val="nextTo"/>
        <c:crossAx val="767469608"/>
        <c:crosses val="autoZero"/>
        <c:crossBetween val="between"/>
      </c:valAx>
      <c:spPr>
        <a:noFill/>
        <a:ln>
          <a:noFill/>
        </a:ln>
        <a:effectLst/>
      </c:spPr>
    </c:plotArea>
    <c:legend>
      <c:legendPos val="r"/>
      <c:layout>
        <c:manualLayout>
          <c:xMode val="edge"/>
          <c:yMode val="edge"/>
          <c:x val="0.77253297191875636"/>
          <c:y val="0.38820600820438794"/>
          <c:w val="0.119535204372027"/>
          <c:h val="0.2612582694994814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67785510040046"/>
          <c:y val="0.11633597446784939"/>
          <c:w val="0.80095224197669979"/>
          <c:h val="0.86562572548514405"/>
        </c:manualLayout>
      </c:layout>
      <c:barChart>
        <c:barDir val="bar"/>
        <c:grouping val="clustered"/>
        <c:varyColors val="0"/>
        <c:ser>
          <c:idx val="0"/>
          <c:order val="0"/>
          <c:tx>
            <c:strRef>
              <c:f>Sheet1!$B$1</c:f>
              <c:strCache>
                <c:ptCount val="1"/>
                <c:pt idx="0">
                  <c:v>Ne</c:v>
                </c:pt>
              </c:strCache>
            </c:strRef>
          </c:tx>
          <c:spPr>
            <a:solidFill>
              <a:srgbClr val="61C5C3"/>
            </a:solidFill>
            <a:ln>
              <a:noFill/>
            </a:ln>
            <a:effectLst/>
            <a:scene3d>
              <a:camera prst="orthographicFront"/>
              <a:lightRig rig="threePt" dir="t"/>
            </a:scene3d>
            <a:sp3d/>
          </c:spPr>
          <c:invertIfNegative val="0"/>
          <c:dLbls>
            <c:dLbl>
              <c:idx val="7"/>
              <c:numFmt formatCode="#;#\%" sourceLinked="0"/>
              <c:spPr>
                <a:solidFill>
                  <a:srgbClr val="00B05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lumMod val="10000"/>
                        </a:schemeClr>
                      </a:solidFill>
                      <a:latin typeface="Segoe"/>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C36-4E35-AEE8-12BF29561753}"/>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lumMod val="10000"/>
                      </a:schemeClr>
                    </a:solidFill>
                    <a:latin typeface="Segoe"/>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2019</c:v>
                </c:pt>
                <c:pt idx="2">
                  <c:v>2017</c:v>
                </c:pt>
              </c:numCache>
            </c:numRef>
          </c:cat>
          <c:val>
            <c:numRef>
              <c:f>Sheet1!$B$2:$B$4</c:f>
              <c:numCache>
                <c:formatCode>General</c:formatCode>
                <c:ptCount val="3"/>
                <c:pt idx="0">
                  <c:v>-54</c:v>
                </c:pt>
                <c:pt idx="1">
                  <c:v>-63</c:v>
                </c:pt>
                <c:pt idx="2">
                  <c:v>-60</c:v>
                </c:pt>
              </c:numCache>
            </c:numRef>
          </c:val>
          <c:extLst>
            <c:ext xmlns:c16="http://schemas.microsoft.com/office/drawing/2014/chart" uri="{C3380CC4-5D6E-409C-BE32-E72D297353CC}">
              <c16:uniqueId val="{00000001-9C36-4E35-AEE8-12BF29561753}"/>
            </c:ext>
          </c:extLst>
        </c:ser>
        <c:ser>
          <c:idx val="1"/>
          <c:order val="1"/>
          <c:tx>
            <c:strRef>
              <c:f>Sheet1!$C$1</c:f>
              <c:strCache>
                <c:ptCount val="1"/>
                <c:pt idx="0">
                  <c:v>Da</c:v>
                </c:pt>
              </c:strCache>
            </c:strRef>
          </c:tx>
          <c:spPr>
            <a:solidFill>
              <a:srgbClr val="D2E7E7"/>
            </a:solidFill>
            <a:ln>
              <a:noFill/>
            </a:ln>
            <a:effectLst/>
            <a:scene3d>
              <a:camera prst="orthographicFront"/>
              <a:lightRig rig="threePt" dir="t"/>
            </a:scene3d>
            <a:sp3d/>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lumMod val="10000"/>
                      </a:schemeClr>
                    </a:solidFill>
                    <a:latin typeface="Segoe"/>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2019</c:v>
                </c:pt>
                <c:pt idx="2">
                  <c:v>2017</c:v>
                </c:pt>
              </c:numCache>
            </c:numRef>
          </c:cat>
          <c:val>
            <c:numRef>
              <c:f>Sheet1!$C$2:$C$4</c:f>
              <c:numCache>
                <c:formatCode>General</c:formatCode>
                <c:ptCount val="3"/>
                <c:pt idx="0">
                  <c:v>25</c:v>
                </c:pt>
                <c:pt idx="1">
                  <c:v>32</c:v>
                </c:pt>
                <c:pt idx="2">
                  <c:v>28</c:v>
                </c:pt>
              </c:numCache>
            </c:numRef>
          </c:val>
          <c:extLst>
            <c:ext xmlns:c16="http://schemas.microsoft.com/office/drawing/2014/chart" uri="{C3380CC4-5D6E-409C-BE32-E72D297353CC}">
              <c16:uniqueId val="{00000002-9C36-4E35-AEE8-12BF29561753}"/>
            </c:ext>
          </c:extLst>
        </c:ser>
        <c:dLbls>
          <c:showLegendKey val="0"/>
          <c:showVal val="0"/>
          <c:showCatName val="0"/>
          <c:showSerName val="0"/>
          <c:showPercent val="0"/>
          <c:showBubbleSize val="0"/>
        </c:dLbls>
        <c:gapWidth val="54"/>
        <c:overlap val="100"/>
        <c:axId val="-271499552"/>
        <c:axId val="-271499008"/>
      </c:barChart>
      <c:catAx>
        <c:axId val="-271499552"/>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2">
                    <a:lumMod val="10000"/>
                  </a:schemeClr>
                </a:solidFill>
                <a:latin typeface="Segoe"/>
                <a:ea typeface="+mn-ea"/>
                <a:cs typeface="Arial" panose="020B0604020202020204" pitchFamily="34" charset="0"/>
              </a:defRPr>
            </a:pPr>
            <a:endParaRPr lang="en-US"/>
          </a:p>
        </c:txPr>
        <c:crossAx val="-271499008"/>
        <c:crosses val="autoZero"/>
        <c:auto val="1"/>
        <c:lblAlgn val="ctr"/>
        <c:lblOffset val="700"/>
        <c:noMultiLvlLbl val="0"/>
      </c:catAx>
      <c:valAx>
        <c:axId val="-271499008"/>
        <c:scaling>
          <c:orientation val="minMax"/>
          <c:max val="100"/>
          <c:min val="-90"/>
        </c:scaling>
        <c:delete val="1"/>
        <c:axPos val="t"/>
        <c:numFmt formatCode="General" sourceLinked="1"/>
        <c:majorTickMark val="out"/>
        <c:minorTickMark val="none"/>
        <c:tickLblPos val="nextTo"/>
        <c:crossAx val="-271499552"/>
        <c:crosses val="autoZero"/>
        <c:crossBetween val="between"/>
      </c:valAx>
      <c:spPr>
        <a:noFill/>
        <a:ln>
          <a:noFill/>
        </a:ln>
        <a:effectLst/>
      </c:spPr>
    </c:plotArea>
    <c:legend>
      <c:legendPos val="b"/>
      <c:layout>
        <c:manualLayout>
          <c:xMode val="edge"/>
          <c:yMode val="edge"/>
          <c:x val="0.38083138998940741"/>
          <c:y val="2.6859464515125626E-2"/>
          <c:w val="0.31817231125241952"/>
          <c:h val="8.852821195030581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egoe"/>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86161983805961"/>
          <c:y val="0"/>
          <c:w val="0.46496320523303353"/>
          <c:h val="0.99532845894263222"/>
        </c:manualLayout>
      </c:layout>
      <c:barChart>
        <c:barDir val="bar"/>
        <c:grouping val="clustered"/>
        <c:varyColors val="0"/>
        <c:ser>
          <c:idx val="0"/>
          <c:order val="0"/>
          <c:tx>
            <c:strRef>
              <c:f>Sheet1!$B$1</c:f>
              <c:strCache>
                <c:ptCount val="1"/>
                <c:pt idx="0">
                  <c:v>2022</c:v>
                </c:pt>
              </c:strCache>
            </c:strRef>
          </c:tx>
          <c:spPr>
            <a:solidFill>
              <a:srgbClr val="61C5C3"/>
            </a:solidFill>
            <a:ln>
              <a:solidFill>
                <a:schemeClr val="bg2"/>
              </a:solidFill>
            </a:ln>
          </c:spPr>
          <c:invertIfNegative val="0"/>
          <c:dPt>
            <c:idx val="4"/>
            <c:invertIfNegative val="0"/>
            <c:bubble3D val="0"/>
            <c:extLst>
              <c:ext xmlns:c16="http://schemas.microsoft.com/office/drawing/2014/chart" uri="{C3380CC4-5D6E-409C-BE32-E72D297353CC}">
                <c16:uniqueId val="{00000000-F406-4FF7-A68C-3F6F464A19B4}"/>
              </c:ext>
            </c:extLst>
          </c:dPt>
          <c:dPt>
            <c:idx val="5"/>
            <c:invertIfNegative val="0"/>
            <c:bubble3D val="0"/>
            <c:extLst>
              <c:ext xmlns:c16="http://schemas.microsoft.com/office/drawing/2014/chart" uri="{C3380CC4-5D6E-409C-BE32-E72D297353CC}">
                <c16:uniqueId val="{00000001-F406-4FF7-A68C-3F6F464A19B4}"/>
              </c:ext>
            </c:extLst>
          </c:dPt>
          <c:dPt>
            <c:idx val="6"/>
            <c:invertIfNegative val="0"/>
            <c:bubble3D val="0"/>
            <c:extLst>
              <c:ext xmlns:c16="http://schemas.microsoft.com/office/drawing/2014/chart" uri="{C3380CC4-5D6E-409C-BE32-E72D297353CC}">
                <c16:uniqueId val="{00000002-F406-4FF7-A68C-3F6F464A19B4}"/>
              </c:ext>
            </c:extLst>
          </c:dPt>
          <c:dPt>
            <c:idx val="7"/>
            <c:invertIfNegative val="0"/>
            <c:bubble3D val="0"/>
            <c:extLst>
              <c:ext xmlns:c16="http://schemas.microsoft.com/office/drawing/2014/chart" uri="{C3380CC4-5D6E-409C-BE32-E72D297353CC}">
                <c16:uniqueId val="{00000003-F406-4FF7-A68C-3F6F464A19B4}"/>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Opravdano je</c:v>
                </c:pt>
                <c:pt idx="1">
                  <c:v>I jeste i nije opravdano</c:v>
                </c:pt>
                <c:pt idx="2">
                  <c:v>Nije opravdano</c:v>
                </c:pt>
                <c:pt idx="3">
                  <c:v>Ne znam</c:v>
                </c:pt>
              </c:strCache>
            </c:strRef>
          </c:cat>
          <c:val>
            <c:numRef>
              <c:f>Sheet1!$B$2:$B$5</c:f>
              <c:numCache>
                <c:formatCode>General</c:formatCode>
                <c:ptCount val="4"/>
                <c:pt idx="0">
                  <c:v>2.4</c:v>
                </c:pt>
                <c:pt idx="1">
                  <c:v>13.3</c:v>
                </c:pt>
                <c:pt idx="2">
                  <c:v>78.400000000000006</c:v>
                </c:pt>
                <c:pt idx="3">
                  <c:v>6</c:v>
                </c:pt>
              </c:numCache>
            </c:numRef>
          </c:val>
          <c:extLst>
            <c:ext xmlns:c16="http://schemas.microsoft.com/office/drawing/2014/chart" uri="{C3380CC4-5D6E-409C-BE32-E72D297353CC}">
              <c16:uniqueId val="{00000004-F406-4FF7-A68C-3F6F464A19B4}"/>
            </c:ext>
          </c:extLst>
        </c:ser>
        <c:ser>
          <c:idx val="1"/>
          <c:order val="1"/>
          <c:tx>
            <c:strRef>
              <c:f>Sheet1!$C$1</c:f>
              <c:strCache>
                <c:ptCount val="1"/>
                <c:pt idx="0">
                  <c:v>2019</c:v>
                </c:pt>
              </c:strCache>
            </c:strRef>
          </c:tx>
          <c:spPr>
            <a:solidFill>
              <a:srgbClr val="D2E7E7"/>
            </a:solidFill>
            <a:ln>
              <a:solidFill>
                <a:schemeClr val="bg2"/>
              </a:solidFill>
            </a:ln>
            <a:effectLst/>
          </c:spPr>
          <c:invertIfNegative val="0"/>
          <c:dPt>
            <c:idx val="0"/>
            <c:invertIfNegative val="0"/>
            <c:bubble3D val="0"/>
            <c:extLst>
              <c:ext xmlns:c16="http://schemas.microsoft.com/office/drawing/2014/chart" uri="{C3380CC4-5D6E-409C-BE32-E72D297353CC}">
                <c16:uniqueId val="{00000005-F406-4FF7-A68C-3F6F464A19B4}"/>
              </c:ext>
            </c:extLst>
          </c:dPt>
          <c:dPt>
            <c:idx val="1"/>
            <c:invertIfNegative val="0"/>
            <c:bubble3D val="0"/>
            <c:extLst>
              <c:ext xmlns:c16="http://schemas.microsoft.com/office/drawing/2014/chart" uri="{C3380CC4-5D6E-409C-BE32-E72D297353CC}">
                <c16:uniqueId val="{00000006-F406-4FF7-A68C-3F6F464A19B4}"/>
              </c:ext>
            </c:extLst>
          </c:dPt>
          <c:dPt>
            <c:idx val="2"/>
            <c:invertIfNegative val="0"/>
            <c:bubble3D val="0"/>
            <c:extLst>
              <c:ext xmlns:c16="http://schemas.microsoft.com/office/drawing/2014/chart" uri="{C3380CC4-5D6E-409C-BE32-E72D297353CC}">
                <c16:uniqueId val="{00000007-F406-4FF7-A68C-3F6F464A19B4}"/>
              </c:ext>
            </c:extLst>
          </c:dPt>
          <c:dPt>
            <c:idx val="3"/>
            <c:invertIfNegative val="0"/>
            <c:bubble3D val="0"/>
            <c:extLst>
              <c:ext xmlns:c16="http://schemas.microsoft.com/office/drawing/2014/chart" uri="{C3380CC4-5D6E-409C-BE32-E72D297353CC}">
                <c16:uniqueId val="{00000008-F406-4FF7-A68C-3F6F464A19B4}"/>
              </c:ext>
            </c:extLst>
          </c:dPt>
          <c:dLbls>
            <c:numFmt formatCode="#&quot;%&quot;"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Opravdano je</c:v>
                </c:pt>
                <c:pt idx="1">
                  <c:v>I jeste i nije opravdano</c:v>
                </c:pt>
                <c:pt idx="2">
                  <c:v>Nije opravdano</c:v>
                </c:pt>
                <c:pt idx="3">
                  <c:v>Ne znam</c:v>
                </c:pt>
              </c:strCache>
            </c:strRef>
          </c:cat>
          <c:val>
            <c:numRef>
              <c:f>Sheet1!$C$2:$C$5</c:f>
              <c:numCache>
                <c:formatCode>General</c:formatCode>
                <c:ptCount val="4"/>
                <c:pt idx="0">
                  <c:v>3.3</c:v>
                </c:pt>
                <c:pt idx="1">
                  <c:v>17.3</c:v>
                </c:pt>
                <c:pt idx="2">
                  <c:v>78.8</c:v>
                </c:pt>
                <c:pt idx="3">
                  <c:v>1</c:v>
                </c:pt>
              </c:numCache>
            </c:numRef>
          </c:val>
          <c:extLst>
            <c:ext xmlns:c16="http://schemas.microsoft.com/office/drawing/2014/chart" uri="{C3380CC4-5D6E-409C-BE32-E72D297353CC}">
              <c16:uniqueId val="{00000009-F406-4FF7-A68C-3F6F464A19B4}"/>
            </c:ext>
          </c:extLst>
        </c:ser>
        <c:ser>
          <c:idx val="2"/>
          <c:order val="2"/>
          <c:tx>
            <c:strRef>
              <c:f>Sheet1!$D$1</c:f>
              <c:strCache>
                <c:ptCount val="1"/>
                <c:pt idx="0">
                  <c:v>2017</c:v>
                </c:pt>
              </c:strCache>
            </c:strRef>
          </c:tx>
          <c:spPr>
            <a:solidFill>
              <a:sysClr val="window" lastClr="FFFFFF">
                <a:lumMod val="75000"/>
              </a:sysClr>
            </a:solidFill>
            <a:ln>
              <a:solidFill>
                <a:sysClr val="window" lastClr="FFFFFF"/>
              </a:solidFill>
            </a:ln>
          </c:spPr>
          <c:invertIfNegative val="0"/>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Opravdano je</c:v>
                </c:pt>
                <c:pt idx="1">
                  <c:v>I jeste i nije opravdano</c:v>
                </c:pt>
                <c:pt idx="2">
                  <c:v>Nije opravdano</c:v>
                </c:pt>
                <c:pt idx="3">
                  <c:v>Ne znam</c:v>
                </c:pt>
              </c:strCache>
            </c:strRef>
          </c:cat>
          <c:val>
            <c:numRef>
              <c:f>Sheet1!$D$2:$D$5</c:f>
              <c:numCache>
                <c:formatCode>General</c:formatCode>
                <c:ptCount val="4"/>
                <c:pt idx="0">
                  <c:v>4</c:v>
                </c:pt>
                <c:pt idx="1">
                  <c:v>15</c:v>
                </c:pt>
                <c:pt idx="2">
                  <c:v>79</c:v>
                </c:pt>
                <c:pt idx="3">
                  <c:v>3</c:v>
                </c:pt>
              </c:numCache>
            </c:numRef>
          </c:val>
          <c:extLst>
            <c:ext xmlns:c16="http://schemas.microsoft.com/office/drawing/2014/chart" uri="{C3380CC4-5D6E-409C-BE32-E72D297353CC}">
              <c16:uniqueId val="{0000000A-F406-4FF7-A68C-3F6F464A19B4}"/>
            </c:ext>
          </c:extLst>
        </c:ser>
        <c:dLbls>
          <c:showLegendKey val="0"/>
          <c:showVal val="0"/>
          <c:showCatName val="0"/>
          <c:showSerName val="0"/>
          <c:showPercent val="0"/>
          <c:showBubbleSize val="0"/>
        </c:dLbls>
        <c:gapWidth val="20"/>
        <c:axId val="126710144"/>
        <c:axId val="126711680"/>
      </c:barChart>
      <c:catAx>
        <c:axId val="126710144"/>
        <c:scaling>
          <c:orientation val="maxMin"/>
        </c:scaling>
        <c:delete val="0"/>
        <c:axPos val="l"/>
        <c:numFmt formatCode="General" sourceLinked="0"/>
        <c:majorTickMark val="out"/>
        <c:minorTickMark val="none"/>
        <c:tickLblPos val="nextTo"/>
        <c:spPr>
          <a:ln>
            <a:noFill/>
          </a:ln>
        </c:spPr>
        <c:crossAx val="126711680"/>
        <c:crosses val="autoZero"/>
        <c:auto val="1"/>
        <c:lblAlgn val="ctr"/>
        <c:lblOffset val="100"/>
        <c:noMultiLvlLbl val="0"/>
      </c:catAx>
      <c:valAx>
        <c:axId val="126711680"/>
        <c:scaling>
          <c:orientation val="minMax"/>
        </c:scaling>
        <c:delete val="1"/>
        <c:axPos val="b"/>
        <c:numFmt formatCode="General" sourceLinked="1"/>
        <c:majorTickMark val="out"/>
        <c:minorTickMark val="none"/>
        <c:tickLblPos val="nextTo"/>
        <c:crossAx val="126710144"/>
        <c:crosses val="max"/>
        <c:crossBetween val="between"/>
      </c:valAx>
      <c:spPr>
        <a:noFill/>
      </c:spPr>
    </c:plotArea>
    <c:legend>
      <c:legendPos val="r"/>
      <c:layout>
        <c:manualLayout>
          <c:xMode val="edge"/>
          <c:yMode val="edge"/>
          <c:x val="0.79151133510372729"/>
          <c:y val="9.5238095238095247E-3"/>
          <c:w val="0.12348443186998459"/>
          <c:h val="0.18338395200599925"/>
        </c:manualLayout>
      </c:layout>
      <c:overlay val="0"/>
    </c:legend>
    <c:plotVisOnly val="1"/>
    <c:dispBlanksAs val="gap"/>
    <c:showDLblsOverMax val="0"/>
  </c:chart>
  <c:txPr>
    <a:bodyPr/>
    <a:lstStyle/>
    <a:p>
      <a:pPr>
        <a:defRPr sz="1200" b="0">
          <a:latin typeface="+mn-lt"/>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Sheet1!$B$1</c:f>
              <c:strCache>
                <c:ptCount val="1"/>
                <c:pt idx="0">
                  <c:v>Slažem se</c:v>
                </c:pt>
              </c:strCache>
            </c:strRef>
          </c:tx>
          <c:spPr>
            <a:solidFill>
              <a:srgbClr val="61C5C3"/>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BBCE-4CD1-9C6B-72327869069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0</c:formatCode>
                <c:ptCount val="2"/>
                <c:pt idx="0">
                  <c:v>2022</c:v>
                </c:pt>
                <c:pt idx="1">
                  <c:v>2017</c:v>
                </c:pt>
              </c:numCache>
            </c:numRef>
          </c:cat>
          <c:val>
            <c:numRef>
              <c:f>Sheet1!$B$2:$B$3</c:f>
              <c:numCache>
                <c:formatCode>General</c:formatCode>
                <c:ptCount val="2"/>
                <c:pt idx="0">
                  <c:v>24</c:v>
                </c:pt>
                <c:pt idx="1">
                  <c:v>39</c:v>
                </c:pt>
              </c:numCache>
            </c:numRef>
          </c:val>
          <c:extLst>
            <c:ext xmlns:c16="http://schemas.microsoft.com/office/drawing/2014/chart" uri="{C3380CC4-5D6E-409C-BE32-E72D297353CC}">
              <c16:uniqueId val="{00000002-BBCE-4CD1-9C6B-723278690694}"/>
            </c:ext>
          </c:extLst>
        </c:ser>
        <c:ser>
          <c:idx val="2"/>
          <c:order val="2"/>
          <c:tx>
            <c:strRef>
              <c:f>Sheet1!$C$1</c:f>
              <c:strCache>
                <c:ptCount val="1"/>
                <c:pt idx="0">
                  <c:v>Ne slažem se</c:v>
                </c:pt>
              </c:strCache>
            </c:strRef>
          </c:tx>
          <c:spPr>
            <a:solidFill>
              <a:srgbClr val="D2E7E7"/>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0</c:formatCode>
                <c:ptCount val="2"/>
                <c:pt idx="0">
                  <c:v>2022</c:v>
                </c:pt>
                <c:pt idx="1">
                  <c:v>2017</c:v>
                </c:pt>
              </c:numCache>
            </c:numRef>
          </c:cat>
          <c:val>
            <c:numRef>
              <c:f>Sheet1!$C$2:$C$3</c:f>
              <c:numCache>
                <c:formatCode>General</c:formatCode>
                <c:ptCount val="2"/>
                <c:pt idx="0">
                  <c:v>64</c:v>
                </c:pt>
                <c:pt idx="1">
                  <c:v>56</c:v>
                </c:pt>
              </c:numCache>
            </c:numRef>
          </c:val>
          <c:extLst>
            <c:ext xmlns:c16="http://schemas.microsoft.com/office/drawing/2014/chart" uri="{C3380CC4-5D6E-409C-BE32-E72D297353CC}">
              <c16:uniqueId val="{00000003-BBCE-4CD1-9C6B-723278690694}"/>
            </c:ext>
          </c:extLst>
        </c:ser>
        <c:ser>
          <c:idx val="3"/>
          <c:order val="3"/>
          <c:tx>
            <c:strRef>
              <c:f>Sheet1!$D$1</c:f>
              <c:strCache>
                <c:ptCount val="1"/>
                <c:pt idx="0">
                  <c:v>Ne znam</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0</c:formatCode>
                <c:ptCount val="2"/>
                <c:pt idx="0">
                  <c:v>2022</c:v>
                </c:pt>
                <c:pt idx="1">
                  <c:v>2017</c:v>
                </c:pt>
              </c:numCache>
            </c:numRef>
          </c:cat>
          <c:val>
            <c:numRef>
              <c:f>Sheet1!$D$2:$D$3</c:f>
              <c:numCache>
                <c:formatCode>General</c:formatCode>
                <c:ptCount val="2"/>
                <c:pt idx="0">
                  <c:v>12</c:v>
                </c:pt>
                <c:pt idx="1">
                  <c:v>5</c:v>
                </c:pt>
              </c:numCache>
            </c:numRef>
          </c:val>
          <c:extLst>
            <c:ext xmlns:c16="http://schemas.microsoft.com/office/drawing/2014/chart" uri="{C3380CC4-5D6E-409C-BE32-E72D297353CC}">
              <c16:uniqueId val="{00000004-BBCE-4CD1-9C6B-723278690694}"/>
            </c:ext>
          </c:extLst>
        </c:ser>
        <c:dLbls>
          <c:showLegendKey val="0"/>
          <c:showVal val="0"/>
          <c:showCatName val="0"/>
          <c:showSerName val="0"/>
          <c:showPercent val="0"/>
          <c:showBubbleSize val="0"/>
        </c:dLbls>
        <c:gapWidth val="219"/>
        <c:overlap val="-27"/>
        <c:axId val="713121576"/>
        <c:axId val="713124200"/>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 </c:v>
                      </c:pt>
                    </c:strCache>
                  </c:strRef>
                </c:tx>
                <c:spPr>
                  <a:solidFill>
                    <a:schemeClr val="accent1"/>
                  </a:solidFill>
                  <a:ln>
                    <a:noFill/>
                  </a:ln>
                  <a:effectLst/>
                </c:spPr>
                <c:invertIfNegative val="0"/>
                <c:cat>
                  <c:numRef>
                    <c:extLst>
                      <c:ext uri="{02D57815-91ED-43cb-92C2-25804820EDAC}">
                        <c15:formulaRef>
                          <c15:sqref>Sheet1!$A$2:$A$3</c15:sqref>
                        </c15:formulaRef>
                      </c:ext>
                    </c:extLst>
                    <c:numCache>
                      <c:formatCode>0</c:formatCode>
                      <c:ptCount val="2"/>
                      <c:pt idx="0">
                        <c:v>2022</c:v>
                      </c:pt>
                      <c:pt idx="1">
                        <c:v>2017</c:v>
                      </c:pt>
                    </c:numCache>
                  </c:numRef>
                </c:cat>
                <c:val>
                  <c:numRef>
                    <c:extLst>
                      <c:ext uri="{02D57815-91ED-43cb-92C2-25804820EDAC}">
                        <c15:formulaRef>
                          <c15:sqref>Sheet1!$A$2:$A$3</c15:sqref>
                        </c15:formulaRef>
                      </c:ext>
                    </c:extLst>
                    <c:numCache>
                      <c:formatCode>0</c:formatCode>
                      <c:ptCount val="2"/>
                      <c:pt idx="0">
                        <c:v>2022</c:v>
                      </c:pt>
                      <c:pt idx="1">
                        <c:v>2017</c:v>
                      </c:pt>
                    </c:numCache>
                  </c:numRef>
                </c:val>
                <c:extLst>
                  <c:ext xmlns:c16="http://schemas.microsoft.com/office/drawing/2014/chart" uri="{C3380CC4-5D6E-409C-BE32-E72D297353CC}">
                    <c16:uniqueId val="{00000005-BBCE-4CD1-9C6B-723278690694}"/>
                  </c:ext>
                </c:extLst>
              </c15:ser>
            </c15:filteredBarSeries>
          </c:ext>
        </c:extLst>
      </c:barChart>
      <c:catAx>
        <c:axId val="71312157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13124200"/>
        <c:crosses val="autoZero"/>
        <c:auto val="1"/>
        <c:lblAlgn val="ctr"/>
        <c:lblOffset val="100"/>
        <c:noMultiLvlLbl val="0"/>
      </c:catAx>
      <c:valAx>
        <c:axId val="713124200"/>
        <c:scaling>
          <c:orientation val="minMax"/>
          <c:max val="70"/>
        </c:scaling>
        <c:delete val="1"/>
        <c:axPos val="l"/>
        <c:numFmt formatCode="General" sourceLinked="1"/>
        <c:majorTickMark val="none"/>
        <c:minorTickMark val="none"/>
        <c:tickLblPos val="nextTo"/>
        <c:crossAx val="713121576"/>
        <c:crosses val="autoZero"/>
        <c:crossBetween val="between"/>
      </c:valAx>
      <c:spPr>
        <a:noFill/>
        <a:ln w="25400">
          <a:noFill/>
        </a:ln>
        <a:effectLst/>
      </c:spPr>
    </c:plotArea>
    <c:legend>
      <c:legendPos val="b"/>
      <c:layout>
        <c:manualLayout>
          <c:xMode val="edge"/>
          <c:yMode val="edge"/>
          <c:x val="0.17538825106687034"/>
          <c:y val="0.90901689053781543"/>
          <c:w val="0.67019378050446976"/>
          <c:h val="9.09831094621846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86161983805961"/>
          <c:y val="0"/>
          <c:w val="0.46496320523303353"/>
          <c:h val="0.99532845894263222"/>
        </c:manualLayout>
      </c:layout>
      <c:barChart>
        <c:barDir val="bar"/>
        <c:grouping val="clustered"/>
        <c:varyColors val="0"/>
        <c:ser>
          <c:idx val="0"/>
          <c:order val="0"/>
          <c:tx>
            <c:strRef>
              <c:f>Sheet1!$B$1</c:f>
              <c:strCache>
                <c:ptCount val="1"/>
                <c:pt idx="0">
                  <c:v>2022</c:v>
                </c:pt>
              </c:strCache>
            </c:strRef>
          </c:tx>
          <c:spPr>
            <a:solidFill>
              <a:srgbClr val="61C5C3"/>
            </a:solidFill>
            <a:ln>
              <a:solidFill>
                <a:schemeClr val="bg2"/>
              </a:solidFill>
            </a:ln>
          </c:spPr>
          <c:invertIfNegative val="0"/>
          <c:dPt>
            <c:idx val="4"/>
            <c:invertIfNegative val="0"/>
            <c:bubble3D val="0"/>
            <c:extLst>
              <c:ext xmlns:c16="http://schemas.microsoft.com/office/drawing/2014/chart" uri="{C3380CC4-5D6E-409C-BE32-E72D297353CC}">
                <c16:uniqueId val="{00000000-2B7D-4B8F-94B2-616D9B85E49B}"/>
              </c:ext>
            </c:extLst>
          </c:dPt>
          <c:dPt>
            <c:idx val="5"/>
            <c:invertIfNegative val="0"/>
            <c:bubble3D val="0"/>
            <c:extLst>
              <c:ext xmlns:c16="http://schemas.microsoft.com/office/drawing/2014/chart" uri="{C3380CC4-5D6E-409C-BE32-E72D297353CC}">
                <c16:uniqueId val="{00000001-2B7D-4B8F-94B2-616D9B85E49B}"/>
              </c:ext>
            </c:extLst>
          </c:dPt>
          <c:dPt>
            <c:idx val="6"/>
            <c:invertIfNegative val="0"/>
            <c:bubble3D val="0"/>
            <c:extLst>
              <c:ext xmlns:c16="http://schemas.microsoft.com/office/drawing/2014/chart" uri="{C3380CC4-5D6E-409C-BE32-E72D297353CC}">
                <c16:uniqueId val="{00000002-2B7D-4B8F-94B2-616D9B85E49B}"/>
              </c:ext>
            </c:extLst>
          </c:dPt>
          <c:dPt>
            <c:idx val="7"/>
            <c:invertIfNegative val="0"/>
            <c:bubble3D val="0"/>
            <c:extLst>
              <c:ext xmlns:c16="http://schemas.microsoft.com/office/drawing/2014/chart" uri="{C3380CC4-5D6E-409C-BE32-E72D297353CC}">
                <c16:uniqueId val="{00000003-2B7D-4B8F-94B2-616D9B85E49B}"/>
              </c:ext>
            </c:extLst>
          </c:dPt>
          <c:dLbls>
            <c:numFmt formatCode="#&quot;%&quot;" sourceLinked="0"/>
            <c:spPr>
              <a:noFill/>
              <a:ln>
                <a:noFill/>
              </a:ln>
              <a:effectLst/>
            </c:spPr>
            <c:txPr>
              <a:bodyPr wrap="square" lIns="38100" tIns="19050" rIns="38100" bIns="19050" anchor="ctr">
                <a:spAutoFit/>
              </a:bodyPr>
              <a:lstStyle/>
              <a:p>
                <a:pPr>
                  <a:defRPr sz="1200" b="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71%-100%</c:v>
                </c:pt>
                <c:pt idx="1">
                  <c:v>31%-70%</c:v>
                </c:pt>
                <c:pt idx="2">
                  <c:v>Do 30%</c:v>
                </c:pt>
                <c:pt idx="3">
                  <c:v>Ne zna/Odbija</c:v>
                </c:pt>
              </c:strCache>
            </c:strRef>
          </c:cat>
          <c:val>
            <c:numRef>
              <c:f>Sheet1!$B$2:$B$5</c:f>
              <c:numCache>
                <c:formatCode>General</c:formatCode>
                <c:ptCount val="4"/>
                <c:pt idx="0">
                  <c:v>24.4</c:v>
                </c:pt>
                <c:pt idx="1">
                  <c:v>34.599999999999994</c:v>
                </c:pt>
                <c:pt idx="2">
                  <c:v>23.200000000000003</c:v>
                </c:pt>
                <c:pt idx="3">
                  <c:v>17.799999999999997</c:v>
                </c:pt>
              </c:numCache>
            </c:numRef>
          </c:val>
          <c:extLst>
            <c:ext xmlns:c16="http://schemas.microsoft.com/office/drawing/2014/chart" uri="{C3380CC4-5D6E-409C-BE32-E72D297353CC}">
              <c16:uniqueId val="{00000004-2B7D-4B8F-94B2-616D9B85E49B}"/>
            </c:ext>
          </c:extLst>
        </c:ser>
        <c:ser>
          <c:idx val="1"/>
          <c:order val="1"/>
          <c:tx>
            <c:strRef>
              <c:f>Sheet1!$C$1</c:f>
              <c:strCache>
                <c:ptCount val="1"/>
                <c:pt idx="0">
                  <c:v>2017</c:v>
                </c:pt>
              </c:strCache>
            </c:strRef>
          </c:tx>
          <c:spPr>
            <a:solidFill>
              <a:srgbClr val="D2E7E7"/>
            </a:solidFill>
            <a:ln>
              <a:solidFill>
                <a:schemeClr val="bg2"/>
              </a:solidFill>
            </a:ln>
            <a:effectLst/>
          </c:spPr>
          <c:invertIfNegative val="0"/>
          <c:dPt>
            <c:idx val="0"/>
            <c:invertIfNegative val="0"/>
            <c:bubble3D val="0"/>
            <c:extLst>
              <c:ext xmlns:c16="http://schemas.microsoft.com/office/drawing/2014/chart" uri="{C3380CC4-5D6E-409C-BE32-E72D297353CC}">
                <c16:uniqueId val="{00000005-2B7D-4B8F-94B2-616D9B85E49B}"/>
              </c:ext>
            </c:extLst>
          </c:dPt>
          <c:dPt>
            <c:idx val="1"/>
            <c:invertIfNegative val="0"/>
            <c:bubble3D val="0"/>
            <c:extLst>
              <c:ext xmlns:c16="http://schemas.microsoft.com/office/drawing/2014/chart" uri="{C3380CC4-5D6E-409C-BE32-E72D297353CC}">
                <c16:uniqueId val="{00000006-2B7D-4B8F-94B2-616D9B85E49B}"/>
              </c:ext>
            </c:extLst>
          </c:dPt>
          <c:dPt>
            <c:idx val="2"/>
            <c:invertIfNegative val="0"/>
            <c:bubble3D val="0"/>
            <c:extLst>
              <c:ext xmlns:c16="http://schemas.microsoft.com/office/drawing/2014/chart" uri="{C3380CC4-5D6E-409C-BE32-E72D297353CC}">
                <c16:uniqueId val="{00000007-2B7D-4B8F-94B2-616D9B85E49B}"/>
              </c:ext>
            </c:extLst>
          </c:dPt>
          <c:dPt>
            <c:idx val="3"/>
            <c:invertIfNegative val="0"/>
            <c:bubble3D val="0"/>
            <c:extLst>
              <c:ext xmlns:c16="http://schemas.microsoft.com/office/drawing/2014/chart" uri="{C3380CC4-5D6E-409C-BE32-E72D297353CC}">
                <c16:uniqueId val="{00000008-2B7D-4B8F-94B2-616D9B85E49B}"/>
              </c:ext>
            </c:extLst>
          </c:dPt>
          <c:dLbls>
            <c:numFmt formatCode="#&quot;%&quot;" sourceLinked="0"/>
            <c:spPr>
              <a:noFill/>
              <a:ln>
                <a:noFill/>
              </a:ln>
              <a:effectLst/>
            </c:spPr>
            <c:txPr>
              <a:bodyPr wrap="square" lIns="38100" tIns="19050" rIns="38100" bIns="19050" anchor="ctr">
                <a:spAutoFit/>
              </a:bodyPr>
              <a:lstStyle/>
              <a:p>
                <a:pPr>
                  <a:defRPr sz="1200" b="0">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71%-100%</c:v>
                </c:pt>
                <c:pt idx="1">
                  <c:v>31%-70%</c:v>
                </c:pt>
                <c:pt idx="2">
                  <c:v>Do 30%</c:v>
                </c:pt>
                <c:pt idx="3">
                  <c:v>Ne zna/Odbija</c:v>
                </c:pt>
              </c:strCache>
            </c:strRef>
          </c:cat>
          <c:val>
            <c:numRef>
              <c:f>Sheet1!$C$2:$C$5</c:f>
              <c:numCache>
                <c:formatCode>General</c:formatCode>
                <c:ptCount val="4"/>
                <c:pt idx="0">
                  <c:v>18.5</c:v>
                </c:pt>
                <c:pt idx="1">
                  <c:v>46.6</c:v>
                </c:pt>
                <c:pt idx="2">
                  <c:v>28.1</c:v>
                </c:pt>
                <c:pt idx="3">
                  <c:v>6.8</c:v>
                </c:pt>
              </c:numCache>
            </c:numRef>
          </c:val>
          <c:extLst>
            <c:ext xmlns:c16="http://schemas.microsoft.com/office/drawing/2014/chart" uri="{C3380CC4-5D6E-409C-BE32-E72D297353CC}">
              <c16:uniqueId val="{00000009-2B7D-4B8F-94B2-616D9B85E49B}"/>
            </c:ext>
          </c:extLst>
        </c:ser>
        <c:dLbls>
          <c:showLegendKey val="0"/>
          <c:showVal val="0"/>
          <c:showCatName val="0"/>
          <c:showSerName val="0"/>
          <c:showPercent val="0"/>
          <c:showBubbleSize val="0"/>
        </c:dLbls>
        <c:gapWidth val="20"/>
        <c:axId val="126710144"/>
        <c:axId val="126711680"/>
      </c:barChart>
      <c:catAx>
        <c:axId val="126710144"/>
        <c:scaling>
          <c:orientation val="maxMin"/>
        </c:scaling>
        <c:delete val="0"/>
        <c:axPos val="l"/>
        <c:numFmt formatCode="General" sourceLinked="0"/>
        <c:majorTickMark val="out"/>
        <c:minorTickMark val="none"/>
        <c:tickLblPos val="nextTo"/>
        <c:spPr>
          <a:ln>
            <a:noFill/>
          </a:ln>
        </c:spPr>
        <c:txPr>
          <a:bodyPr/>
          <a:lstStyle/>
          <a:p>
            <a:pPr>
              <a:defRPr sz="1200"/>
            </a:pPr>
            <a:endParaRPr lang="en-US"/>
          </a:p>
        </c:txPr>
        <c:crossAx val="126711680"/>
        <c:crosses val="autoZero"/>
        <c:auto val="1"/>
        <c:lblAlgn val="ctr"/>
        <c:lblOffset val="100"/>
        <c:noMultiLvlLbl val="0"/>
      </c:catAx>
      <c:valAx>
        <c:axId val="126711680"/>
        <c:scaling>
          <c:orientation val="minMax"/>
        </c:scaling>
        <c:delete val="1"/>
        <c:axPos val="b"/>
        <c:numFmt formatCode="General" sourceLinked="1"/>
        <c:majorTickMark val="out"/>
        <c:minorTickMark val="none"/>
        <c:tickLblPos val="nextTo"/>
        <c:crossAx val="126710144"/>
        <c:crosses val="max"/>
        <c:crossBetween val="between"/>
      </c:valAx>
      <c:spPr>
        <a:noFill/>
      </c:spPr>
    </c:plotArea>
    <c:legend>
      <c:legendPos val="r"/>
      <c:layout>
        <c:manualLayout>
          <c:xMode val="edge"/>
          <c:yMode val="edge"/>
          <c:x val="0.74489405359337513"/>
          <c:y val="0.78847148612658846"/>
          <c:w val="0.23790832137871987"/>
          <c:h val="0.18338395200599925"/>
        </c:manualLayout>
      </c:layout>
      <c:overlay val="0"/>
      <c:txPr>
        <a:bodyPr/>
        <a:lstStyle/>
        <a:p>
          <a:pPr>
            <a:defRPr sz="1100"/>
          </a:pPr>
          <a:endParaRPr lang="en-US"/>
        </a:p>
      </c:txPr>
    </c:legend>
    <c:plotVisOnly val="1"/>
    <c:dispBlanksAs val="gap"/>
    <c:showDLblsOverMax val="0"/>
  </c:chart>
  <c:txPr>
    <a:bodyPr/>
    <a:lstStyle/>
    <a:p>
      <a:pPr>
        <a:defRPr sz="1400">
          <a:latin typeface="+mj-lt"/>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86161983805961"/>
          <c:y val="0"/>
          <c:w val="0.46496320523303353"/>
          <c:h val="0.99532845894263222"/>
        </c:manualLayout>
      </c:layout>
      <c:barChart>
        <c:barDir val="bar"/>
        <c:grouping val="clustered"/>
        <c:varyColors val="0"/>
        <c:ser>
          <c:idx val="0"/>
          <c:order val="0"/>
          <c:tx>
            <c:strRef>
              <c:f>Sheet1!$B$1</c:f>
              <c:strCache>
                <c:ptCount val="1"/>
                <c:pt idx="0">
                  <c:v>2022</c:v>
                </c:pt>
              </c:strCache>
            </c:strRef>
          </c:tx>
          <c:spPr>
            <a:solidFill>
              <a:srgbClr val="61C5C3"/>
            </a:solidFill>
            <a:ln>
              <a:solidFill>
                <a:schemeClr val="bg2"/>
              </a:solidFill>
            </a:ln>
          </c:spPr>
          <c:invertIfNegative val="0"/>
          <c:dPt>
            <c:idx val="4"/>
            <c:invertIfNegative val="0"/>
            <c:bubble3D val="0"/>
            <c:extLst>
              <c:ext xmlns:c16="http://schemas.microsoft.com/office/drawing/2014/chart" uri="{C3380CC4-5D6E-409C-BE32-E72D297353CC}">
                <c16:uniqueId val="{00000000-4DB0-4501-94EF-D8EBCDE59194}"/>
              </c:ext>
            </c:extLst>
          </c:dPt>
          <c:dPt>
            <c:idx val="5"/>
            <c:invertIfNegative val="0"/>
            <c:bubble3D val="0"/>
            <c:extLst>
              <c:ext xmlns:c16="http://schemas.microsoft.com/office/drawing/2014/chart" uri="{C3380CC4-5D6E-409C-BE32-E72D297353CC}">
                <c16:uniqueId val="{00000001-4DB0-4501-94EF-D8EBCDE59194}"/>
              </c:ext>
            </c:extLst>
          </c:dPt>
          <c:dPt>
            <c:idx val="6"/>
            <c:invertIfNegative val="0"/>
            <c:bubble3D val="0"/>
            <c:extLst>
              <c:ext xmlns:c16="http://schemas.microsoft.com/office/drawing/2014/chart" uri="{C3380CC4-5D6E-409C-BE32-E72D297353CC}">
                <c16:uniqueId val="{00000002-4DB0-4501-94EF-D8EBCDE59194}"/>
              </c:ext>
            </c:extLst>
          </c:dPt>
          <c:dPt>
            <c:idx val="7"/>
            <c:invertIfNegative val="0"/>
            <c:bubble3D val="0"/>
            <c:extLst>
              <c:ext xmlns:c16="http://schemas.microsoft.com/office/drawing/2014/chart" uri="{C3380CC4-5D6E-409C-BE32-E72D297353CC}">
                <c16:uniqueId val="{00000003-4DB0-4501-94EF-D8EBCDE59194}"/>
              </c:ext>
            </c:extLst>
          </c:dPt>
          <c:dLbls>
            <c:numFmt formatCode="#&quot;%&quot;" sourceLinked="0"/>
            <c:spPr>
              <a:noFill/>
              <a:ln>
                <a:noFill/>
              </a:ln>
              <a:effectLst/>
            </c:spPr>
            <c:txPr>
              <a:bodyPr wrap="square" lIns="38100" tIns="19050" rIns="38100" bIns="19050" anchor="ctr">
                <a:spAutoFit/>
              </a:bodyPr>
              <a:lstStyle/>
              <a:p>
                <a:pPr>
                  <a:defRPr sz="1200" b="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71%-100%</c:v>
                </c:pt>
                <c:pt idx="1">
                  <c:v>31%-70%</c:v>
                </c:pt>
                <c:pt idx="2">
                  <c:v>Do 30%</c:v>
                </c:pt>
                <c:pt idx="3">
                  <c:v>Ne zna/Odbija</c:v>
                </c:pt>
              </c:strCache>
            </c:strRef>
          </c:cat>
          <c:val>
            <c:numRef>
              <c:f>Sheet1!$B$2:$B$5</c:f>
              <c:numCache>
                <c:formatCode>0</c:formatCode>
                <c:ptCount val="4"/>
                <c:pt idx="0">
                  <c:v>34</c:v>
                </c:pt>
                <c:pt idx="1">
                  <c:v>28</c:v>
                </c:pt>
                <c:pt idx="2">
                  <c:v>18</c:v>
                </c:pt>
                <c:pt idx="3">
                  <c:v>20</c:v>
                </c:pt>
              </c:numCache>
            </c:numRef>
          </c:val>
          <c:extLst>
            <c:ext xmlns:c16="http://schemas.microsoft.com/office/drawing/2014/chart" uri="{C3380CC4-5D6E-409C-BE32-E72D297353CC}">
              <c16:uniqueId val="{00000004-4DB0-4501-94EF-D8EBCDE59194}"/>
            </c:ext>
          </c:extLst>
        </c:ser>
        <c:ser>
          <c:idx val="1"/>
          <c:order val="1"/>
          <c:tx>
            <c:strRef>
              <c:f>Sheet1!$C$1</c:f>
              <c:strCache>
                <c:ptCount val="1"/>
                <c:pt idx="0">
                  <c:v>2017</c:v>
                </c:pt>
              </c:strCache>
            </c:strRef>
          </c:tx>
          <c:spPr>
            <a:solidFill>
              <a:srgbClr val="D2E7E7"/>
            </a:solidFill>
            <a:ln>
              <a:solidFill>
                <a:schemeClr val="bg2"/>
              </a:solidFill>
            </a:ln>
            <a:effectLst/>
          </c:spPr>
          <c:invertIfNegative val="0"/>
          <c:dPt>
            <c:idx val="0"/>
            <c:invertIfNegative val="0"/>
            <c:bubble3D val="0"/>
            <c:extLst>
              <c:ext xmlns:c16="http://schemas.microsoft.com/office/drawing/2014/chart" uri="{C3380CC4-5D6E-409C-BE32-E72D297353CC}">
                <c16:uniqueId val="{00000005-4DB0-4501-94EF-D8EBCDE59194}"/>
              </c:ext>
            </c:extLst>
          </c:dPt>
          <c:dPt>
            <c:idx val="1"/>
            <c:invertIfNegative val="0"/>
            <c:bubble3D val="0"/>
            <c:extLst>
              <c:ext xmlns:c16="http://schemas.microsoft.com/office/drawing/2014/chart" uri="{C3380CC4-5D6E-409C-BE32-E72D297353CC}">
                <c16:uniqueId val="{00000006-4DB0-4501-94EF-D8EBCDE59194}"/>
              </c:ext>
            </c:extLst>
          </c:dPt>
          <c:dPt>
            <c:idx val="2"/>
            <c:invertIfNegative val="0"/>
            <c:bubble3D val="0"/>
            <c:extLst>
              <c:ext xmlns:c16="http://schemas.microsoft.com/office/drawing/2014/chart" uri="{C3380CC4-5D6E-409C-BE32-E72D297353CC}">
                <c16:uniqueId val="{00000007-4DB0-4501-94EF-D8EBCDE59194}"/>
              </c:ext>
            </c:extLst>
          </c:dPt>
          <c:dPt>
            <c:idx val="3"/>
            <c:invertIfNegative val="0"/>
            <c:bubble3D val="0"/>
            <c:extLst>
              <c:ext xmlns:c16="http://schemas.microsoft.com/office/drawing/2014/chart" uri="{C3380CC4-5D6E-409C-BE32-E72D297353CC}">
                <c16:uniqueId val="{00000008-4DB0-4501-94EF-D8EBCDE59194}"/>
              </c:ext>
            </c:extLst>
          </c:dPt>
          <c:dLbls>
            <c:numFmt formatCode="#&quot;%&quot;" sourceLinked="0"/>
            <c:spPr>
              <a:noFill/>
              <a:ln>
                <a:noFill/>
              </a:ln>
              <a:effectLst/>
            </c:spPr>
            <c:txPr>
              <a:bodyPr wrap="square" lIns="38100" tIns="19050" rIns="38100" bIns="19050" anchor="ctr">
                <a:spAutoFit/>
              </a:bodyPr>
              <a:lstStyle/>
              <a:p>
                <a:pPr>
                  <a:defRPr sz="1200" b="0">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71%-100%</c:v>
                </c:pt>
                <c:pt idx="1">
                  <c:v>31%-70%</c:v>
                </c:pt>
                <c:pt idx="2">
                  <c:v>Do 30%</c:v>
                </c:pt>
                <c:pt idx="3">
                  <c:v>Ne zna/Odbija</c:v>
                </c:pt>
              </c:strCache>
            </c:strRef>
          </c:cat>
          <c:val>
            <c:numRef>
              <c:f>Sheet1!$C$2:$C$5</c:f>
              <c:numCache>
                <c:formatCode>General</c:formatCode>
                <c:ptCount val="4"/>
                <c:pt idx="0">
                  <c:v>27.3</c:v>
                </c:pt>
                <c:pt idx="1">
                  <c:v>42.6</c:v>
                </c:pt>
                <c:pt idx="2">
                  <c:v>21.9</c:v>
                </c:pt>
                <c:pt idx="3">
                  <c:v>8.3000000000000007</c:v>
                </c:pt>
              </c:numCache>
            </c:numRef>
          </c:val>
          <c:extLst>
            <c:ext xmlns:c16="http://schemas.microsoft.com/office/drawing/2014/chart" uri="{C3380CC4-5D6E-409C-BE32-E72D297353CC}">
              <c16:uniqueId val="{00000009-4DB0-4501-94EF-D8EBCDE59194}"/>
            </c:ext>
          </c:extLst>
        </c:ser>
        <c:dLbls>
          <c:showLegendKey val="0"/>
          <c:showVal val="0"/>
          <c:showCatName val="0"/>
          <c:showSerName val="0"/>
          <c:showPercent val="0"/>
          <c:showBubbleSize val="0"/>
        </c:dLbls>
        <c:gapWidth val="20"/>
        <c:axId val="126710144"/>
        <c:axId val="126711680"/>
      </c:barChart>
      <c:catAx>
        <c:axId val="126710144"/>
        <c:scaling>
          <c:orientation val="maxMin"/>
        </c:scaling>
        <c:delete val="0"/>
        <c:axPos val="l"/>
        <c:numFmt formatCode="General" sourceLinked="0"/>
        <c:majorTickMark val="out"/>
        <c:minorTickMark val="none"/>
        <c:tickLblPos val="nextTo"/>
        <c:spPr>
          <a:ln>
            <a:noFill/>
          </a:ln>
        </c:spPr>
        <c:txPr>
          <a:bodyPr/>
          <a:lstStyle/>
          <a:p>
            <a:pPr>
              <a:defRPr sz="1200"/>
            </a:pPr>
            <a:endParaRPr lang="en-US"/>
          </a:p>
        </c:txPr>
        <c:crossAx val="126711680"/>
        <c:crosses val="autoZero"/>
        <c:auto val="1"/>
        <c:lblAlgn val="ctr"/>
        <c:lblOffset val="100"/>
        <c:noMultiLvlLbl val="0"/>
      </c:catAx>
      <c:valAx>
        <c:axId val="126711680"/>
        <c:scaling>
          <c:orientation val="minMax"/>
        </c:scaling>
        <c:delete val="1"/>
        <c:axPos val="b"/>
        <c:numFmt formatCode="0" sourceLinked="1"/>
        <c:majorTickMark val="out"/>
        <c:minorTickMark val="none"/>
        <c:tickLblPos val="nextTo"/>
        <c:crossAx val="126710144"/>
        <c:crosses val="max"/>
        <c:crossBetween val="between"/>
      </c:valAx>
      <c:spPr>
        <a:noFill/>
      </c:spPr>
    </c:plotArea>
    <c:legend>
      <c:legendPos val="r"/>
      <c:layout>
        <c:manualLayout>
          <c:xMode val="edge"/>
          <c:yMode val="edge"/>
          <c:x val="0.74489405359337513"/>
          <c:y val="0.78847148612658846"/>
          <c:w val="0.23790832137871987"/>
          <c:h val="0.18338395200599925"/>
        </c:manualLayout>
      </c:layout>
      <c:overlay val="0"/>
      <c:txPr>
        <a:bodyPr/>
        <a:lstStyle/>
        <a:p>
          <a:pPr>
            <a:defRPr sz="1100"/>
          </a:pPr>
          <a:endParaRPr lang="en-US"/>
        </a:p>
      </c:txPr>
    </c:legend>
    <c:plotVisOnly val="1"/>
    <c:dispBlanksAs val="gap"/>
    <c:showDLblsOverMax val="0"/>
  </c:chart>
  <c:txPr>
    <a:bodyPr/>
    <a:lstStyle/>
    <a:p>
      <a:pPr>
        <a:defRPr sz="1400">
          <a:latin typeface="+mj-lt"/>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86161983805961"/>
          <c:y val="0"/>
          <c:w val="0.46496320523303353"/>
          <c:h val="0.99532845894263222"/>
        </c:manualLayout>
      </c:layout>
      <c:barChart>
        <c:barDir val="bar"/>
        <c:grouping val="clustered"/>
        <c:varyColors val="0"/>
        <c:ser>
          <c:idx val="0"/>
          <c:order val="0"/>
          <c:tx>
            <c:strRef>
              <c:f>Sheet1!$B$1</c:f>
              <c:strCache>
                <c:ptCount val="1"/>
                <c:pt idx="0">
                  <c:v>2022</c:v>
                </c:pt>
              </c:strCache>
            </c:strRef>
          </c:tx>
          <c:spPr>
            <a:solidFill>
              <a:srgbClr val="61C5C3"/>
            </a:solidFill>
            <a:ln>
              <a:solidFill>
                <a:schemeClr val="bg2"/>
              </a:solidFill>
            </a:ln>
          </c:spPr>
          <c:invertIfNegative val="0"/>
          <c:dPt>
            <c:idx val="4"/>
            <c:invertIfNegative val="0"/>
            <c:bubble3D val="0"/>
            <c:extLst>
              <c:ext xmlns:c16="http://schemas.microsoft.com/office/drawing/2014/chart" uri="{C3380CC4-5D6E-409C-BE32-E72D297353CC}">
                <c16:uniqueId val="{00000000-F911-459B-B8B7-5700CBF77E76}"/>
              </c:ext>
            </c:extLst>
          </c:dPt>
          <c:dPt>
            <c:idx val="5"/>
            <c:invertIfNegative val="0"/>
            <c:bubble3D val="0"/>
            <c:extLst>
              <c:ext xmlns:c16="http://schemas.microsoft.com/office/drawing/2014/chart" uri="{C3380CC4-5D6E-409C-BE32-E72D297353CC}">
                <c16:uniqueId val="{00000001-F911-459B-B8B7-5700CBF77E76}"/>
              </c:ext>
            </c:extLst>
          </c:dPt>
          <c:dPt>
            <c:idx val="6"/>
            <c:invertIfNegative val="0"/>
            <c:bubble3D val="0"/>
            <c:extLst>
              <c:ext xmlns:c16="http://schemas.microsoft.com/office/drawing/2014/chart" uri="{C3380CC4-5D6E-409C-BE32-E72D297353CC}">
                <c16:uniqueId val="{00000002-F911-459B-B8B7-5700CBF77E76}"/>
              </c:ext>
            </c:extLst>
          </c:dPt>
          <c:dPt>
            <c:idx val="7"/>
            <c:invertIfNegative val="0"/>
            <c:bubble3D val="0"/>
            <c:extLst>
              <c:ext xmlns:c16="http://schemas.microsoft.com/office/drawing/2014/chart" uri="{C3380CC4-5D6E-409C-BE32-E72D297353CC}">
                <c16:uniqueId val="{00000003-F911-459B-B8B7-5700CBF77E76}"/>
              </c:ext>
            </c:extLst>
          </c:dPt>
          <c:dLbls>
            <c:numFmt formatCode="#&quot;%&quot;" sourceLinked="0"/>
            <c:spPr>
              <a:noFill/>
              <a:ln>
                <a:noFill/>
              </a:ln>
              <a:effectLst/>
            </c:spPr>
            <c:txPr>
              <a:bodyPr wrap="square" lIns="38100" tIns="19050" rIns="38100" bIns="19050" anchor="ctr">
                <a:spAutoFit/>
              </a:bodyPr>
              <a:lstStyle/>
              <a:p>
                <a:pPr>
                  <a:defRPr sz="1200" b="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71%-100%</c:v>
                </c:pt>
                <c:pt idx="1">
                  <c:v>31%-70%</c:v>
                </c:pt>
                <c:pt idx="2">
                  <c:v>Do 30%</c:v>
                </c:pt>
                <c:pt idx="3">
                  <c:v>Ne zna/Odbija</c:v>
                </c:pt>
              </c:strCache>
            </c:strRef>
          </c:cat>
          <c:val>
            <c:numRef>
              <c:f>Sheet1!$B$2:$B$5</c:f>
              <c:numCache>
                <c:formatCode>0</c:formatCode>
                <c:ptCount val="4"/>
                <c:pt idx="0">
                  <c:v>41</c:v>
                </c:pt>
                <c:pt idx="1">
                  <c:v>23</c:v>
                </c:pt>
                <c:pt idx="2">
                  <c:v>14</c:v>
                </c:pt>
                <c:pt idx="3">
                  <c:v>22</c:v>
                </c:pt>
              </c:numCache>
            </c:numRef>
          </c:val>
          <c:extLst>
            <c:ext xmlns:c16="http://schemas.microsoft.com/office/drawing/2014/chart" uri="{C3380CC4-5D6E-409C-BE32-E72D297353CC}">
              <c16:uniqueId val="{00000004-F911-459B-B8B7-5700CBF77E76}"/>
            </c:ext>
          </c:extLst>
        </c:ser>
        <c:ser>
          <c:idx val="1"/>
          <c:order val="1"/>
          <c:tx>
            <c:strRef>
              <c:f>Sheet1!$C$1</c:f>
              <c:strCache>
                <c:ptCount val="1"/>
                <c:pt idx="0">
                  <c:v>2017</c:v>
                </c:pt>
              </c:strCache>
            </c:strRef>
          </c:tx>
          <c:spPr>
            <a:solidFill>
              <a:srgbClr val="D2E7E7"/>
            </a:solidFill>
            <a:ln>
              <a:solidFill>
                <a:schemeClr val="bg2"/>
              </a:solidFill>
            </a:ln>
            <a:effectLst/>
          </c:spPr>
          <c:invertIfNegative val="0"/>
          <c:dPt>
            <c:idx val="0"/>
            <c:invertIfNegative val="0"/>
            <c:bubble3D val="0"/>
            <c:extLst>
              <c:ext xmlns:c16="http://schemas.microsoft.com/office/drawing/2014/chart" uri="{C3380CC4-5D6E-409C-BE32-E72D297353CC}">
                <c16:uniqueId val="{00000005-F911-459B-B8B7-5700CBF77E76}"/>
              </c:ext>
            </c:extLst>
          </c:dPt>
          <c:dPt>
            <c:idx val="1"/>
            <c:invertIfNegative val="0"/>
            <c:bubble3D val="0"/>
            <c:extLst>
              <c:ext xmlns:c16="http://schemas.microsoft.com/office/drawing/2014/chart" uri="{C3380CC4-5D6E-409C-BE32-E72D297353CC}">
                <c16:uniqueId val="{00000006-F911-459B-B8B7-5700CBF77E76}"/>
              </c:ext>
            </c:extLst>
          </c:dPt>
          <c:dPt>
            <c:idx val="2"/>
            <c:invertIfNegative val="0"/>
            <c:bubble3D val="0"/>
            <c:extLst>
              <c:ext xmlns:c16="http://schemas.microsoft.com/office/drawing/2014/chart" uri="{C3380CC4-5D6E-409C-BE32-E72D297353CC}">
                <c16:uniqueId val="{00000007-F911-459B-B8B7-5700CBF77E76}"/>
              </c:ext>
            </c:extLst>
          </c:dPt>
          <c:dPt>
            <c:idx val="3"/>
            <c:invertIfNegative val="0"/>
            <c:bubble3D val="0"/>
            <c:extLst>
              <c:ext xmlns:c16="http://schemas.microsoft.com/office/drawing/2014/chart" uri="{C3380CC4-5D6E-409C-BE32-E72D297353CC}">
                <c16:uniqueId val="{00000008-F911-459B-B8B7-5700CBF77E76}"/>
              </c:ext>
            </c:extLst>
          </c:dPt>
          <c:dLbls>
            <c:numFmt formatCode="#&quot;%&quot;" sourceLinked="0"/>
            <c:spPr>
              <a:noFill/>
              <a:ln>
                <a:noFill/>
              </a:ln>
              <a:effectLst/>
            </c:spPr>
            <c:txPr>
              <a:bodyPr wrap="square" lIns="38100" tIns="19050" rIns="38100" bIns="19050" anchor="ctr">
                <a:spAutoFit/>
              </a:bodyPr>
              <a:lstStyle/>
              <a:p>
                <a:pPr>
                  <a:defRPr sz="1200" b="0">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71%-100%</c:v>
                </c:pt>
                <c:pt idx="1">
                  <c:v>31%-70%</c:v>
                </c:pt>
                <c:pt idx="2">
                  <c:v>Do 30%</c:v>
                </c:pt>
                <c:pt idx="3">
                  <c:v>Ne zna/Odbija</c:v>
                </c:pt>
              </c:strCache>
            </c:strRef>
          </c:cat>
          <c:val>
            <c:numRef>
              <c:f>Sheet1!$C$2:$C$5</c:f>
              <c:numCache>
                <c:formatCode>General</c:formatCode>
                <c:ptCount val="4"/>
                <c:pt idx="0">
                  <c:v>30.5</c:v>
                </c:pt>
                <c:pt idx="1">
                  <c:v>36.799999999999997</c:v>
                </c:pt>
                <c:pt idx="2">
                  <c:v>23.2</c:v>
                </c:pt>
                <c:pt idx="3">
                  <c:v>9.5</c:v>
                </c:pt>
              </c:numCache>
            </c:numRef>
          </c:val>
          <c:extLst>
            <c:ext xmlns:c16="http://schemas.microsoft.com/office/drawing/2014/chart" uri="{C3380CC4-5D6E-409C-BE32-E72D297353CC}">
              <c16:uniqueId val="{00000009-F911-459B-B8B7-5700CBF77E76}"/>
            </c:ext>
          </c:extLst>
        </c:ser>
        <c:dLbls>
          <c:showLegendKey val="0"/>
          <c:showVal val="0"/>
          <c:showCatName val="0"/>
          <c:showSerName val="0"/>
          <c:showPercent val="0"/>
          <c:showBubbleSize val="0"/>
        </c:dLbls>
        <c:gapWidth val="20"/>
        <c:axId val="126710144"/>
        <c:axId val="126711680"/>
      </c:barChart>
      <c:catAx>
        <c:axId val="126710144"/>
        <c:scaling>
          <c:orientation val="maxMin"/>
        </c:scaling>
        <c:delete val="0"/>
        <c:axPos val="l"/>
        <c:numFmt formatCode="General" sourceLinked="0"/>
        <c:majorTickMark val="out"/>
        <c:minorTickMark val="none"/>
        <c:tickLblPos val="nextTo"/>
        <c:spPr>
          <a:ln>
            <a:noFill/>
          </a:ln>
        </c:spPr>
        <c:txPr>
          <a:bodyPr/>
          <a:lstStyle/>
          <a:p>
            <a:pPr>
              <a:defRPr sz="1200"/>
            </a:pPr>
            <a:endParaRPr lang="en-US"/>
          </a:p>
        </c:txPr>
        <c:crossAx val="126711680"/>
        <c:crosses val="autoZero"/>
        <c:auto val="1"/>
        <c:lblAlgn val="ctr"/>
        <c:lblOffset val="100"/>
        <c:noMultiLvlLbl val="0"/>
      </c:catAx>
      <c:valAx>
        <c:axId val="126711680"/>
        <c:scaling>
          <c:orientation val="minMax"/>
        </c:scaling>
        <c:delete val="1"/>
        <c:axPos val="b"/>
        <c:numFmt formatCode="0" sourceLinked="1"/>
        <c:majorTickMark val="out"/>
        <c:minorTickMark val="none"/>
        <c:tickLblPos val="nextTo"/>
        <c:crossAx val="126710144"/>
        <c:crosses val="max"/>
        <c:crossBetween val="between"/>
      </c:valAx>
      <c:spPr>
        <a:noFill/>
      </c:spPr>
    </c:plotArea>
    <c:legend>
      <c:legendPos val="r"/>
      <c:layout>
        <c:manualLayout>
          <c:xMode val="edge"/>
          <c:yMode val="edge"/>
          <c:x val="0.74489405359337513"/>
          <c:y val="0.78847148612658846"/>
          <c:w val="0.23790832137871987"/>
          <c:h val="0.18338395200599925"/>
        </c:manualLayout>
      </c:layout>
      <c:overlay val="0"/>
      <c:txPr>
        <a:bodyPr/>
        <a:lstStyle/>
        <a:p>
          <a:pPr>
            <a:defRPr sz="1100"/>
          </a:pPr>
          <a:endParaRPr lang="en-US"/>
        </a:p>
      </c:txPr>
    </c:legend>
    <c:plotVisOnly val="1"/>
    <c:dispBlanksAs val="gap"/>
    <c:showDLblsOverMax val="0"/>
  </c:chart>
  <c:txPr>
    <a:bodyPr/>
    <a:lstStyle/>
    <a:p>
      <a:pPr>
        <a:defRPr sz="1400">
          <a:latin typeface="+mj-lt"/>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Sheet1!$B$1</c:f>
              <c:strCache>
                <c:ptCount val="1"/>
                <c:pt idx="0">
                  <c:v>Dobri </c:v>
                </c:pt>
              </c:strCache>
            </c:strRef>
          </c:tx>
          <c:spPr>
            <a:solidFill>
              <a:srgbClr val="61C5C3"/>
            </a:solidFill>
            <a:ln>
              <a:solidFill>
                <a:schemeClr val="bg1"/>
              </a:solidFill>
            </a:ln>
            <a:effectLst/>
          </c:spPr>
          <c:invertIfNegative val="0"/>
          <c:dPt>
            <c:idx val="0"/>
            <c:invertIfNegative val="0"/>
            <c:bubble3D val="0"/>
            <c:spPr>
              <a:solidFill>
                <a:srgbClr val="61C5C3"/>
              </a:solidFill>
              <a:ln>
                <a:solidFill>
                  <a:schemeClr val="bg1"/>
                </a:solidFill>
              </a:ln>
              <a:effectLst/>
            </c:spPr>
            <c:extLst>
              <c:ext xmlns:c16="http://schemas.microsoft.com/office/drawing/2014/chart" uri="{C3380CC4-5D6E-409C-BE32-E72D297353CC}">
                <c16:uniqueId val="{00000001-3A9B-4B48-89AA-48FE32ED0BCB}"/>
              </c:ext>
            </c:extLst>
          </c:dPt>
          <c:dLbls>
            <c:dLbl>
              <c:idx val="0"/>
              <c:tx>
                <c:rich>
                  <a:bodyPr/>
                  <a:lstStyle/>
                  <a:p>
                    <a:fld id="{730116E4-19FC-4E00-84E0-60B43AB050FE}" type="VALUE">
                      <a:rPr lang="en-US" b="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9B-4B48-89AA-48FE32ED0BCB}"/>
                </c:ext>
              </c:extLst>
            </c:dLbl>
            <c:dLbl>
              <c:idx val="1"/>
              <c:tx>
                <c:rich>
                  <a:bodyPr/>
                  <a:lstStyle/>
                  <a:p>
                    <a:fld id="{2C124892-D10F-4D3B-9FFC-75A2AA3FC4A1}" type="VALUE">
                      <a:rPr lang="en-US" b="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A9B-4B48-89AA-48FE32ED0BC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formatCode="0">
                  <c:v>2022</c:v>
                </c:pt>
                <c:pt idx="1">
                  <c:v>2019</c:v>
                </c:pt>
                <c:pt idx="2" formatCode="0">
                  <c:v>2017</c:v>
                </c:pt>
              </c:numCache>
            </c:numRef>
          </c:cat>
          <c:val>
            <c:numRef>
              <c:f>Sheet1!$B$2:$B$4</c:f>
              <c:numCache>
                <c:formatCode>General</c:formatCode>
                <c:ptCount val="3"/>
                <c:pt idx="0">
                  <c:v>60</c:v>
                </c:pt>
                <c:pt idx="1">
                  <c:v>45</c:v>
                </c:pt>
                <c:pt idx="2">
                  <c:v>42</c:v>
                </c:pt>
              </c:numCache>
            </c:numRef>
          </c:val>
          <c:extLst>
            <c:ext xmlns:c16="http://schemas.microsoft.com/office/drawing/2014/chart" uri="{C3380CC4-5D6E-409C-BE32-E72D297353CC}">
              <c16:uniqueId val="{00000002-3A9B-4B48-89AA-48FE32ED0BCB}"/>
            </c:ext>
          </c:extLst>
        </c:ser>
        <c:ser>
          <c:idx val="2"/>
          <c:order val="2"/>
          <c:tx>
            <c:strRef>
              <c:f>Sheet1!$C$1</c:f>
              <c:strCache>
                <c:ptCount val="1"/>
                <c:pt idx="0">
                  <c:v>Loši</c:v>
                </c:pt>
              </c:strCache>
            </c:strRef>
          </c:tx>
          <c:spPr>
            <a:solidFill>
              <a:srgbClr val="D2E7E7"/>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formatCode="0">
                  <c:v>2022</c:v>
                </c:pt>
                <c:pt idx="1">
                  <c:v>2019</c:v>
                </c:pt>
                <c:pt idx="2" formatCode="0">
                  <c:v>2017</c:v>
                </c:pt>
              </c:numCache>
            </c:numRef>
          </c:cat>
          <c:val>
            <c:numRef>
              <c:f>Sheet1!$C$2:$C$4</c:f>
              <c:numCache>
                <c:formatCode>General</c:formatCode>
                <c:ptCount val="3"/>
                <c:pt idx="0">
                  <c:v>38</c:v>
                </c:pt>
                <c:pt idx="1">
                  <c:v>54</c:v>
                </c:pt>
                <c:pt idx="2">
                  <c:v>56</c:v>
                </c:pt>
              </c:numCache>
            </c:numRef>
          </c:val>
          <c:extLst>
            <c:ext xmlns:c16="http://schemas.microsoft.com/office/drawing/2014/chart" uri="{C3380CC4-5D6E-409C-BE32-E72D297353CC}">
              <c16:uniqueId val="{00000003-3A9B-4B48-89AA-48FE32ED0BCB}"/>
            </c:ext>
          </c:extLst>
        </c:ser>
        <c:ser>
          <c:idx val="3"/>
          <c:order val="3"/>
          <c:tx>
            <c:strRef>
              <c:f>Sheet1!$D$1</c:f>
              <c:strCache>
                <c:ptCount val="1"/>
                <c:pt idx="0">
                  <c:v>Ne znam</c:v>
                </c:pt>
              </c:strCache>
            </c:strRef>
          </c:tx>
          <c:spPr>
            <a:solidFill>
              <a:schemeClr val="bg1">
                <a:lumMod val="75000"/>
              </a:schemeClr>
            </a:solidFill>
            <a:ln>
              <a:solidFill>
                <a:schemeClr val="bg1"/>
              </a:solidFill>
            </a:ln>
            <a:effectLst/>
          </c:spPr>
          <c:invertIfNegative val="0"/>
          <c:dLbls>
            <c:dLbl>
              <c:idx val="0"/>
              <c:tx>
                <c:rich>
                  <a:bodyPr/>
                  <a:lstStyle/>
                  <a:p>
                    <a:fld id="{7108ED38-39C4-492C-A917-B75E619A688C}" type="VALUE">
                      <a:rPr lang="en-US" b="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9B-4B48-89AA-48FE32ED0BC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9B-4B48-89AA-48FE32ED0BC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9B-4B48-89AA-48FE32ED0BC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formatCode="0">
                  <c:v>2022</c:v>
                </c:pt>
                <c:pt idx="1">
                  <c:v>2019</c:v>
                </c:pt>
                <c:pt idx="2" formatCode="0">
                  <c:v>2017</c:v>
                </c:pt>
              </c:numCache>
            </c:numRef>
          </c:cat>
          <c:val>
            <c:numRef>
              <c:f>Sheet1!$D$2:$D$4</c:f>
              <c:numCache>
                <c:formatCode>General</c:formatCode>
                <c:ptCount val="3"/>
                <c:pt idx="0">
                  <c:v>3</c:v>
                </c:pt>
                <c:pt idx="1">
                  <c:v>1</c:v>
                </c:pt>
                <c:pt idx="2">
                  <c:v>2</c:v>
                </c:pt>
              </c:numCache>
            </c:numRef>
          </c:val>
          <c:extLst>
            <c:ext xmlns:c16="http://schemas.microsoft.com/office/drawing/2014/chart" uri="{C3380CC4-5D6E-409C-BE32-E72D297353CC}">
              <c16:uniqueId val="{00000007-3A9B-4B48-89AA-48FE32ED0BCB}"/>
            </c:ext>
          </c:extLst>
        </c:ser>
        <c:dLbls>
          <c:showLegendKey val="0"/>
          <c:showVal val="0"/>
          <c:showCatName val="0"/>
          <c:showSerName val="0"/>
          <c:showPercent val="0"/>
          <c:showBubbleSize val="0"/>
        </c:dLbls>
        <c:gapWidth val="50"/>
        <c:axId val="713121576"/>
        <c:axId val="713124200"/>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 </c:v>
                      </c:pt>
                    </c:strCache>
                  </c:strRef>
                </c:tx>
                <c:spPr>
                  <a:solidFill>
                    <a:schemeClr val="accent1"/>
                  </a:solidFill>
                  <a:ln>
                    <a:noFill/>
                  </a:ln>
                  <a:effectLst/>
                </c:spPr>
                <c:invertIfNegative val="0"/>
                <c:cat>
                  <c:numRef>
                    <c:extLst>
                      <c:ext uri="{02D57815-91ED-43cb-92C2-25804820EDAC}">
                        <c15:formulaRef>
                          <c15:sqref>Sheet1!$A$2:$A$4</c15:sqref>
                        </c15:formulaRef>
                      </c:ext>
                    </c:extLst>
                    <c:numCache>
                      <c:formatCode>General</c:formatCode>
                      <c:ptCount val="3"/>
                      <c:pt idx="0" formatCode="0">
                        <c:v>2022</c:v>
                      </c:pt>
                      <c:pt idx="1">
                        <c:v>2019</c:v>
                      </c:pt>
                      <c:pt idx="2" formatCode="0">
                        <c:v>2017</c:v>
                      </c:pt>
                    </c:numCache>
                  </c:numRef>
                </c:cat>
                <c:val>
                  <c:numRef>
                    <c:extLst>
                      <c:ext uri="{02D57815-91ED-43cb-92C2-25804820EDAC}">
                        <c15:formulaRef>
                          <c15:sqref>Sheet1!$A$2:$A$4</c15:sqref>
                        </c15:formulaRef>
                      </c:ext>
                    </c:extLst>
                    <c:numCache>
                      <c:formatCode>General</c:formatCode>
                      <c:ptCount val="3"/>
                      <c:pt idx="0" formatCode="0">
                        <c:v>2022</c:v>
                      </c:pt>
                      <c:pt idx="1">
                        <c:v>2019</c:v>
                      </c:pt>
                      <c:pt idx="2" formatCode="0">
                        <c:v>2017</c:v>
                      </c:pt>
                    </c:numCache>
                  </c:numRef>
                </c:val>
                <c:extLst>
                  <c:ext xmlns:c16="http://schemas.microsoft.com/office/drawing/2014/chart" uri="{C3380CC4-5D6E-409C-BE32-E72D297353CC}">
                    <c16:uniqueId val="{00000008-3A9B-4B48-89AA-48FE32ED0BCB}"/>
                  </c:ext>
                </c:extLst>
              </c15:ser>
            </c15:filteredBarSeries>
          </c:ext>
        </c:extLst>
      </c:barChart>
      <c:catAx>
        <c:axId val="71312157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13124200"/>
        <c:crosses val="autoZero"/>
        <c:auto val="1"/>
        <c:lblAlgn val="ctr"/>
        <c:lblOffset val="100"/>
        <c:noMultiLvlLbl val="0"/>
      </c:catAx>
      <c:valAx>
        <c:axId val="713124200"/>
        <c:scaling>
          <c:orientation val="minMax"/>
          <c:max val="70"/>
        </c:scaling>
        <c:delete val="1"/>
        <c:axPos val="l"/>
        <c:numFmt formatCode="General" sourceLinked="1"/>
        <c:majorTickMark val="none"/>
        <c:minorTickMark val="none"/>
        <c:tickLblPos val="nextTo"/>
        <c:crossAx val="713121576"/>
        <c:crosses val="autoZero"/>
        <c:crossBetween val="between"/>
      </c:valAx>
      <c:spPr>
        <a:noFill/>
        <a:ln w="25400">
          <a:noFill/>
        </a:ln>
        <a:effectLst/>
      </c:spPr>
    </c:plotArea>
    <c:legend>
      <c:legendPos val="b"/>
      <c:layout>
        <c:manualLayout>
          <c:xMode val="edge"/>
          <c:yMode val="edge"/>
          <c:x val="0.2962673644750019"/>
          <c:y val="0.89872672191223246"/>
          <c:w val="0.45537342105340678"/>
          <c:h val="9.09831094621846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1572578851374"/>
          <c:y val="0.18522124240538651"/>
          <c:w val="0.42141621770962839"/>
          <c:h val="0.91613266696737616"/>
        </c:manualLayout>
      </c:layout>
      <c:doughnutChart>
        <c:varyColors val="1"/>
        <c:ser>
          <c:idx val="0"/>
          <c:order val="0"/>
          <c:tx>
            <c:strRef>
              <c:f>Sheet1!$B$1</c:f>
              <c:strCache>
                <c:ptCount val="1"/>
                <c:pt idx="0">
                  <c:v>Sales</c:v>
                </c:pt>
              </c:strCache>
            </c:strRef>
          </c:tx>
          <c:spPr>
            <a:solidFill>
              <a:srgbClr val="61C5C3"/>
            </a:solidFill>
            <a:ln>
              <a:solidFill>
                <a:schemeClr val="bg1"/>
              </a:solidFill>
            </a:ln>
          </c:spPr>
          <c:dPt>
            <c:idx val="0"/>
            <c:bubble3D val="0"/>
            <c:spPr>
              <a:solidFill>
                <a:srgbClr val="D2E7E7"/>
              </a:solidFill>
              <a:ln w="19050">
                <a:solidFill>
                  <a:schemeClr val="bg1"/>
                </a:solidFill>
              </a:ln>
              <a:effectLst/>
            </c:spPr>
            <c:extLst>
              <c:ext xmlns:c16="http://schemas.microsoft.com/office/drawing/2014/chart" uri="{C3380CC4-5D6E-409C-BE32-E72D297353CC}">
                <c16:uniqueId val="{00000001-F0E9-4651-9EC6-E801CF7B59CF}"/>
              </c:ext>
            </c:extLst>
          </c:dPt>
          <c:dPt>
            <c:idx val="1"/>
            <c:bubble3D val="0"/>
            <c:spPr>
              <a:solidFill>
                <a:schemeClr val="bg1">
                  <a:lumMod val="75000"/>
                </a:schemeClr>
              </a:solidFill>
              <a:ln w="19050">
                <a:solidFill>
                  <a:schemeClr val="bg1"/>
                </a:solidFill>
              </a:ln>
              <a:effectLst/>
            </c:spPr>
            <c:extLst>
              <c:ext xmlns:c16="http://schemas.microsoft.com/office/drawing/2014/chart" uri="{C3380CC4-5D6E-409C-BE32-E72D297353CC}">
                <c16:uniqueId val="{00000003-F0E9-4651-9EC6-E801CF7B59CF}"/>
              </c:ext>
            </c:extLst>
          </c:dPt>
          <c:dPt>
            <c:idx val="2"/>
            <c:bubble3D val="0"/>
            <c:spPr>
              <a:solidFill>
                <a:srgbClr val="61C5C3"/>
              </a:solidFill>
              <a:ln w="19050">
                <a:solidFill>
                  <a:schemeClr val="bg1"/>
                </a:solidFill>
              </a:ln>
              <a:effectLst/>
            </c:spPr>
            <c:extLst>
              <c:ext xmlns:c16="http://schemas.microsoft.com/office/drawing/2014/chart" uri="{C3380CC4-5D6E-409C-BE32-E72D297353CC}">
                <c16:uniqueId val="{00000005-F0E9-4651-9EC6-E801CF7B59CF}"/>
              </c:ext>
            </c:extLst>
          </c:dPt>
          <c:dPt>
            <c:idx val="3"/>
            <c:bubble3D val="0"/>
            <c:spPr>
              <a:solidFill>
                <a:srgbClr val="61C5C3"/>
              </a:solidFill>
              <a:ln w="19050">
                <a:solidFill>
                  <a:schemeClr val="bg1"/>
                </a:solidFill>
              </a:ln>
              <a:effectLst/>
            </c:spPr>
            <c:extLst>
              <c:ext xmlns:c16="http://schemas.microsoft.com/office/drawing/2014/chart" uri="{C3380CC4-5D6E-409C-BE32-E72D297353CC}">
                <c16:uniqueId val="{00000007-F0E9-4651-9EC6-E801CF7B59CF}"/>
              </c:ext>
            </c:extLst>
          </c:dPt>
          <c:dPt>
            <c:idx val="4"/>
            <c:bubble3D val="0"/>
            <c:spPr>
              <a:solidFill>
                <a:srgbClr val="61C5C3"/>
              </a:solidFill>
              <a:ln w="19050">
                <a:solidFill>
                  <a:schemeClr val="bg1"/>
                </a:solidFill>
              </a:ln>
              <a:effectLst/>
            </c:spPr>
            <c:extLst>
              <c:ext xmlns:c16="http://schemas.microsoft.com/office/drawing/2014/chart" uri="{C3380CC4-5D6E-409C-BE32-E72D297353CC}">
                <c16:uniqueId val="{00000009-F0E9-4651-9EC6-E801CF7B59CF}"/>
              </c:ext>
            </c:extLst>
          </c:dPt>
          <c:dLbls>
            <c:dLbl>
              <c:idx val="2"/>
              <c:layout>
                <c:manualLayout>
                  <c:x val="3.3003300330033004E-3"/>
                  <c:y val="-1.2650767430084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E9-4651-9EC6-E801CF7B59CF}"/>
                </c:ext>
              </c:extLst>
            </c:dLbl>
            <c:dLbl>
              <c:idx val="4"/>
              <c:layout>
                <c:manualLayout>
                  <c:x val="-1.7574527065325209E-3"/>
                  <c:y val="-7.2072072072072071E-2"/>
                </c:manualLayout>
              </c:layout>
              <c:numFmt formatCode="#&quot;%&quot;" sourceLinked="0"/>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E9-4651-9EC6-E801CF7B59CF}"/>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Da, naše preduzeće je i pre 2022. godine bilo u sistemu fiskalizacije</c:v>
                </c:pt>
                <c:pt idx="1">
                  <c:v>Da, naše preduzeće od 2022. godine ulazi u sistem fiskalizacije</c:v>
                </c:pt>
                <c:pt idx="2">
                  <c:v>Ne</c:v>
                </c:pt>
              </c:strCache>
            </c:strRef>
          </c:cat>
          <c:val>
            <c:numRef>
              <c:f>Sheet1!$B$2:$B$4</c:f>
              <c:numCache>
                <c:formatCode>General</c:formatCode>
                <c:ptCount val="3"/>
                <c:pt idx="0">
                  <c:v>47</c:v>
                </c:pt>
                <c:pt idx="1">
                  <c:v>19.5</c:v>
                </c:pt>
                <c:pt idx="2">
                  <c:v>33.5</c:v>
                </c:pt>
              </c:numCache>
            </c:numRef>
          </c:val>
          <c:extLst>
            <c:ext xmlns:c16="http://schemas.microsoft.com/office/drawing/2014/chart" uri="{C3380CC4-5D6E-409C-BE32-E72D297353CC}">
              <c16:uniqueId val="{0000000A-F0E9-4651-9EC6-E801CF7B59CF}"/>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59135377814615275"/>
          <c:y val="0.17822878571850739"/>
          <c:w val="0.38405349461564076"/>
          <c:h val="0.7828881877653424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905460892020471"/>
          <c:y val="0"/>
          <c:w val="0.42302248030478762"/>
          <c:h val="0.98899503970285474"/>
        </c:manualLayout>
      </c:layout>
      <c:barChart>
        <c:barDir val="bar"/>
        <c:grouping val="clustered"/>
        <c:varyColors val="0"/>
        <c:ser>
          <c:idx val="0"/>
          <c:order val="0"/>
          <c:tx>
            <c:strRef>
              <c:f>Sheet1!$B$1</c:f>
              <c:strCache>
                <c:ptCount val="1"/>
                <c:pt idx="0">
                  <c:v>Series 1</c:v>
                </c:pt>
              </c:strCache>
            </c:strRef>
          </c:tx>
          <c:spPr>
            <a:solidFill>
              <a:srgbClr val="007681"/>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8494-4169-AABC-5422B360DD91}"/>
              </c:ext>
            </c:extLst>
          </c:dPt>
          <c:dPt>
            <c:idx val="1"/>
            <c:invertIfNegative val="0"/>
            <c:bubble3D val="0"/>
            <c:spPr>
              <a:solidFill>
                <a:srgbClr val="61C5C3"/>
              </a:solidFill>
              <a:ln>
                <a:noFill/>
              </a:ln>
              <a:effectLst/>
            </c:spPr>
            <c:extLst>
              <c:ext xmlns:c16="http://schemas.microsoft.com/office/drawing/2014/chart" uri="{C3380CC4-5D6E-409C-BE32-E72D297353CC}">
                <c16:uniqueId val="{00000003-8494-4169-AABC-5422B360DD91}"/>
              </c:ext>
            </c:extLst>
          </c:dPt>
          <c:dPt>
            <c:idx val="2"/>
            <c:invertIfNegative val="0"/>
            <c:bubble3D val="0"/>
            <c:spPr>
              <a:solidFill>
                <a:srgbClr val="61C5C3"/>
              </a:solidFill>
              <a:ln>
                <a:noFill/>
              </a:ln>
              <a:effectLst/>
            </c:spPr>
            <c:extLst>
              <c:ext xmlns:c16="http://schemas.microsoft.com/office/drawing/2014/chart" uri="{C3380CC4-5D6E-409C-BE32-E72D297353CC}">
                <c16:uniqueId val="{00000005-8494-4169-AABC-5422B360DD91}"/>
              </c:ext>
            </c:extLst>
          </c:dPt>
          <c:dPt>
            <c:idx val="3"/>
            <c:invertIfNegative val="0"/>
            <c:bubble3D val="0"/>
            <c:spPr>
              <a:solidFill>
                <a:srgbClr val="D2E7E7"/>
              </a:solidFill>
              <a:ln>
                <a:noFill/>
              </a:ln>
              <a:effectLst/>
            </c:spPr>
            <c:extLst>
              <c:ext xmlns:c16="http://schemas.microsoft.com/office/drawing/2014/chart" uri="{C3380CC4-5D6E-409C-BE32-E72D297353CC}">
                <c16:uniqueId val="{00000007-8494-4169-AABC-5422B360DD91}"/>
              </c:ext>
            </c:extLst>
          </c:dPt>
          <c:dPt>
            <c:idx val="4"/>
            <c:invertIfNegative val="0"/>
            <c:bubble3D val="0"/>
            <c:spPr>
              <a:solidFill>
                <a:srgbClr val="D2E7E7"/>
              </a:solidFill>
              <a:ln>
                <a:noFill/>
              </a:ln>
              <a:effectLst/>
            </c:spPr>
            <c:extLst>
              <c:ext xmlns:c16="http://schemas.microsoft.com/office/drawing/2014/chart" uri="{C3380CC4-5D6E-409C-BE32-E72D297353CC}">
                <c16:uniqueId val="{00000009-8494-4169-AABC-5422B360DD91}"/>
              </c:ext>
            </c:extLst>
          </c:dPt>
          <c:dPt>
            <c:idx val="5"/>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B-8494-4169-AABC-5422B360DD91}"/>
              </c:ext>
            </c:extLst>
          </c:dPt>
          <c:dPt>
            <c:idx val="6"/>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D-8494-4169-AABC-5422B360DD91}"/>
              </c:ext>
            </c:extLst>
          </c:dPt>
          <c:dPt>
            <c:idx val="7"/>
            <c:invertIfNegative val="0"/>
            <c:bubble3D val="0"/>
            <c:spPr>
              <a:solidFill>
                <a:schemeClr val="bg1">
                  <a:lumMod val="50000"/>
                </a:schemeClr>
              </a:solidFill>
              <a:ln>
                <a:noFill/>
              </a:ln>
              <a:effectLst/>
            </c:spPr>
            <c:extLst>
              <c:ext xmlns:c16="http://schemas.microsoft.com/office/drawing/2014/chart" uri="{C3380CC4-5D6E-409C-BE32-E72D297353CC}">
                <c16:uniqueId val="{0000000F-8494-4169-AABC-5422B360DD91}"/>
              </c:ext>
            </c:extLst>
          </c:dPt>
          <c:dLbls>
            <c:dLbl>
              <c:idx val="0"/>
              <c:layout>
                <c:manualLayout>
                  <c:x val="0"/>
                  <c:y val="8.02848024345892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94-4169-AABC-5422B360DD91}"/>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94-4169-AABC-5422B360DD91}"/>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94-4169-AABC-5422B360DD91}"/>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94-4169-AABC-5422B360DD91}"/>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94-4169-AABC-5422B360DD91}"/>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94-4169-AABC-5422B360DD91}"/>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494-4169-AABC-5422B360DD91}"/>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494-4169-AABC-5422B360DD91}"/>
                </c:ext>
              </c:extLst>
            </c:dLbl>
            <c:numFmt formatCode="#&quot;%&quot;"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 kupovinu novih uređaja</c:v>
                </c:pt>
                <c:pt idx="1">
                  <c:v>Na unapređenje već postojećih fiskalnih kasa</c:v>
                </c:pt>
                <c:pt idx="2">
                  <c:v>Na iznajmljivanje novih uređaja</c:v>
                </c:pt>
                <c:pt idx="3">
                  <c:v>Nismo se prijavili za subvencije države</c:v>
                </c:pt>
                <c:pt idx="4">
                  <c:v>Drugo</c:v>
                </c:pt>
                <c:pt idx="5">
                  <c:v>Ne znam</c:v>
                </c:pt>
                <c:pt idx="6">
                  <c:v>Odbijam da odgovorim</c:v>
                </c:pt>
              </c:strCache>
            </c:strRef>
          </c:cat>
          <c:val>
            <c:numRef>
              <c:f>Sheet1!$B$2:$B$8</c:f>
              <c:numCache>
                <c:formatCode>General</c:formatCode>
                <c:ptCount val="7"/>
                <c:pt idx="0">
                  <c:v>54.9</c:v>
                </c:pt>
                <c:pt idx="1">
                  <c:v>21.6</c:v>
                </c:pt>
                <c:pt idx="2">
                  <c:v>3.4</c:v>
                </c:pt>
                <c:pt idx="3">
                  <c:v>7.1</c:v>
                </c:pt>
                <c:pt idx="4">
                  <c:v>0.6</c:v>
                </c:pt>
                <c:pt idx="5">
                  <c:v>9.3000000000000007</c:v>
                </c:pt>
                <c:pt idx="6">
                  <c:v>6.6</c:v>
                </c:pt>
              </c:numCache>
            </c:numRef>
          </c:val>
          <c:extLst>
            <c:ext xmlns:c16="http://schemas.microsoft.com/office/drawing/2014/chart" uri="{C3380CC4-5D6E-409C-BE32-E72D297353CC}">
              <c16:uniqueId val="{00000010-8494-4169-AABC-5422B360DD91}"/>
            </c:ext>
          </c:extLst>
        </c:ser>
        <c:dLbls>
          <c:showLegendKey val="0"/>
          <c:showVal val="0"/>
          <c:showCatName val="0"/>
          <c:showSerName val="0"/>
          <c:showPercent val="0"/>
          <c:showBubbleSize val="0"/>
        </c:dLbls>
        <c:gapWidth val="3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just">
              <a:defRPr sz="11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0904739848696"/>
          <c:y val="9.9157505001196342E-2"/>
          <c:w val="0.54363000155449204"/>
          <c:h val="0.70028716994657703"/>
        </c:manualLayout>
      </c:layout>
      <c:doughnutChart>
        <c:varyColors val="1"/>
        <c:ser>
          <c:idx val="0"/>
          <c:order val="0"/>
          <c:tx>
            <c:strRef>
              <c:f>Sheet1!$B$1</c:f>
              <c:strCache>
                <c:ptCount val="1"/>
                <c:pt idx="0">
                  <c:v>Sales</c:v>
                </c:pt>
              </c:strCache>
            </c:strRef>
          </c:tx>
          <c:spPr>
            <a:solidFill>
              <a:srgbClr val="61C5C3"/>
            </a:solidFill>
            <a:ln>
              <a:solidFill>
                <a:schemeClr val="bg1"/>
              </a:solidFill>
            </a:ln>
          </c:spPr>
          <c:dPt>
            <c:idx val="0"/>
            <c:bubble3D val="0"/>
            <c:spPr>
              <a:solidFill>
                <a:srgbClr val="61C5C3"/>
              </a:solidFill>
              <a:ln w="19050">
                <a:solidFill>
                  <a:schemeClr val="bg1"/>
                </a:solidFill>
              </a:ln>
              <a:effectLst/>
            </c:spPr>
            <c:extLst>
              <c:ext xmlns:c16="http://schemas.microsoft.com/office/drawing/2014/chart" uri="{C3380CC4-5D6E-409C-BE32-E72D297353CC}">
                <c16:uniqueId val="{00000001-6A5F-44FF-A0A2-F80045FD0975}"/>
              </c:ext>
            </c:extLst>
          </c:dPt>
          <c:dPt>
            <c:idx val="1"/>
            <c:bubble3D val="0"/>
            <c:spPr>
              <a:solidFill>
                <a:schemeClr val="bg1">
                  <a:lumMod val="75000"/>
                </a:schemeClr>
              </a:solidFill>
              <a:ln w="19050">
                <a:solidFill>
                  <a:schemeClr val="bg1"/>
                </a:solidFill>
              </a:ln>
              <a:effectLst/>
            </c:spPr>
            <c:extLst>
              <c:ext xmlns:c16="http://schemas.microsoft.com/office/drawing/2014/chart" uri="{C3380CC4-5D6E-409C-BE32-E72D297353CC}">
                <c16:uniqueId val="{00000003-6A5F-44FF-A0A2-F80045FD0975}"/>
              </c:ext>
            </c:extLst>
          </c:dPt>
          <c:dPt>
            <c:idx val="2"/>
            <c:bubble3D val="0"/>
            <c:spPr>
              <a:solidFill>
                <a:srgbClr val="D2E7E7"/>
              </a:solidFill>
              <a:ln w="19050">
                <a:solidFill>
                  <a:schemeClr val="bg1"/>
                </a:solidFill>
              </a:ln>
              <a:effectLst/>
            </c:spPr>
            <c:extLst>
              <c:ext xmlns:c16="http://schemas.microsoft.com/office/drawing/2014/chart" uri="{C3380CC4-5D6E-409C-BE32-E72D297353CC}">
                <c16:uniqueId val="{00000005-6A5F-44FF-A0A2-F80045FD0975}"/>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Pozitivno, izmene koje predviđa nova eFiskalizacije će olakšati naše poslovanje</c:v>
                </c:pt>
                <c:pt idx="1">
                  <c:v>Negativno, izmene koje predviđa nova eFiskalizacije će otežati naše poslovanje</c:v>
                </c:pt>
                <c:pt idx="2">
                  <c:v>Ne znam</c:v>
                </c:pt>
              </c:strCache>
            </c:strRef>
          </c:cat>
          <c:val>
            <c:numRef>
              <c:f>Sheet1!$B$2:$B$4</c:f>
              <c:numCache>
                <c:formatCode>General</c:formatCode>
                <c:ptCount val="3"/>
                <c:pt idx="0">
                  <c:v>48.6</c:v>
                </c:pt>
                <c:pt idx="1">
                  <c:v>24</c:v>
                </c:pt>
                <c:pt idx="2">
                  <c:v>27.5</c:v>
                </c:pt>
              </c:numCache>
            </c:numRef>
          </c:val>
          <c:extLst>
            <c:ext xmlns:c16="http://schemas.microsoft.com/office/drawing/2014/chart" uri="{C3380CC4-5D6E-409C-BE32-E72D297353CC}">
              <c16:uniqueId val="{00000006-6A5F-44FF-A0A2-F80045FD0975}"/>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b"/>
      <c:layout>
        <c:manualLayout>
          <c:xMode val="edge"/>
          <c:yMode val="edge"/>
          <c:x val="0.57895296176213262"/>
          <c:y val="0.14578888168069798"/>
          <c:w val="0.40143919510061238"/>
          <c:h val="0.632626670251576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43630531032107"/>
          <c:y val="0"/>
          <c:w val="0.63730122749807794"/>
          <c:h val="1"/>
        </c:manualLayout>
      </c:layout>
      <c:barChart>
        <c:barDir val="bar"/>
        <c:grouping val="clustered"/>
        <c:varyColors val="0"/>
        <c:ser>
          <c:idx val="0"/>
          <c:order val="0"/>
          <c:tx>
            <c:strRef>
              <c:f>Sheet1!$B$1</c:f>
              <c:strCache>
                <c:ptCount val="1"/>
                <c:pt idx="0">
                  <c:v>2022</c:v>
                </c:pt>
              </c:strCache>
            </c:strRef>
          </c:tx>
          <c:spPr>
            <a:solidFill>
              <a:srgbClr val="61C5C3"/>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8C16-40FA-A4C9-91EB9E3806A4}"/>
              </c:ext>
            </c:extLst>
          </c:dPt>
          <c:dPt>
            <c:idx val="1"/>
            <c:invertIfNegative val="0"/>
            <c:bubble3D val="0"/>
            <c:spPr>
              <a:solidFill>
                <a:srgbClr val="61C5C3"/>
              </a:solidFill>
              <a:ln>
                <a:noFill/>
              </a:ln>
              <a:effectLst/>
            </c:spPr>
            <c:extLst>
              <c:ext xmlns:c16="http://schemas.microsoft.com/office/drawing/2014/chart" uri="{C3380CC4-5D6E-409C-BE32-E72D297353CC}">
                <c16:uniqueId val="{00000003-8C16-40FA-A4C9-91EB9E3806A4}"/>
              </c:ext>
            </c:extLst>
          </c:dPt>
          <c:dPt>
            <c:idx val="4"/>
            <c:invertIfNegative val="0"/>
            <c:bubble3D val="0"/>
            <c:spPr>
              <a:solidFill>
                <a:srgbClr val="61C5C3"/>
              </a:solidFill>
              <a:ln>
                <a:noFill/>
              </a:ln>
              <a:effectLst/>
            </c:spPr>
            <c:extLst>
              <c:ext xmlns:c16="http://schemas.microsoft.com/office/drawing/2014/chart" uri="{C3380CC4-5D6E-409C-BE32-E72D297353CC}">
                <c16:uniqueId val="{00000005-8C16-40FA-A4C9-91EB9E3806A4}"/>
              </c:ext>
            </c:extLst>
          </c:dPt>
          <c:dPt>
            <c:idx val="12"/>
            <c:invertIfNegative val="0"/>
            <c:bubble3D val="0"/>
            <c:spPr>
              <a:solidFill>
                <a:srgbClr val="61C5C3"/>
              </a:solidFill>
              <a:ln>
                <a:noFill/>
              </a:ln>
              <a:effectLst/>
            </c:spPr>
            <c:extLst>
              <c:ext xmlns:c16="http://schemas.microsoft.com/office/drawing/2014/chart" uri="{C3380CC4-5D6E-409C-BE32-E72D297353CC}">
                <c16:uniqueId val="{00000007-8C16-40FA-A4C9-91EB9E3806A4}"/>
              </c:ext>
            </c:extLst>
          </c:dPt>
          <c:dPt>
            <c:idx val="13"/>
            <c:invertIfNegative val="0"/>
            <c:bubble3D val="0"/>
            <c:spPr>
              <a:solidFill>
                <a:srgbClr val="61C5C3"/>
              </a:solidFill>
              <a:ln>
                <a:noFill/>
              </a:ln>
              <a:effectLst/>
            </c:spPr>
            <c:extLst>
              <c:ext xmlns:c16="http://schemas.microsoft.com/office/drawing/2014/chart" uri="{C3380CC4-5D6E-409C-BE32-E72D297353CC}">
                <c16:uniqueId val="{00000009-8C16-40FA-A4C9-91EB9E3806A4}"/>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c:f>
              <c:strCache>
                <c:ptCount val="3"/>
                <c:pt idx="0">
                  <c:v>U potpunosti preko tekućeg računa</c:v>
                </c:pt>
                <c:pt idx="1">
                  <c:v>Deo ide u gotovini</c:v>
                </c:pt>
                <c:pt idx="2">
                  <c:v>Odbijam da odgovorim</c:v>
                </c:pt>
              </c:strCache>
              <c:extLst/>
            </c:strRef>
          </c:cat>
          <c:val>
            <c:numRef>
              <c:f>Sheet1!$B$1:$B$4</c:f>
              <c:numCache>
                <c:formatCode>General</c:formatCode>
                <c:ptCount val="3"/>
                <c:pt idx="0">
                  <c:v>88.8</c:v>
                </c:pt>
                <c:pt idx="1">
                  <c:v>10.1</c:v>
                </c:pt>
                <c:pt idx="2">
                  <c:v>1.1000000000000001</c:v>
                </c:pt>
              </c:numCache>
              <c:extLst/>
            </c:numRef>
          </c:val>
          <c:extLst>
            <c:ext xmlns:c16="http://schemas.microsoft.com/office/drawing/2014/chart" uri="{C3380CC4-5D6E-409C-BE32-E72D297353CC}">
              <c16:uniqueId val="{0000000A-8C16-40FA-A4C9-91EB9E3806A4}"/>
            </c:ext>
          </c:extLst>
        </c:ser>
        <c:ser>
          <c:idx val="1"/>
          <c:order val="1"/>
          <c:tx>
            <c:strRef>
              <c:f>Sheet1!$C$1</c:f>
              <c:strCache>
                <c:ptCount val="1"/>
                <c:pt idx="0">
                  <c:v>2019</c:v>
                </c:pt>
              </c:strCache>
            </c:strRef>
          </c:tx>
          <c:spPr>
            <a:solidFill>
              <a:srgbClr val="D2E7E7"/>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c:f>
              <c:strCache>
                <c:ptCount val="3"/>
                <c:pt idx="0">
                  <c:v>U potpunosti preko tekućeg računa</c:v>
                </c:pt>
                <c:pt idx="1">
                  <c:v>Deo ide u gotovini</c:v>
                </c:pt>
                <c:pt idx="2">
                  <c:v>Odbijam da odgovorim</c:v>
                </c:pt>
              </c:strCache>
              <c:extLst/>
            </c:strRef>
          </c:cat>
          <c:val>
            <c:numRef>
              <c:f>Sheet1!$C$1:$C$4</c:f>
              <c:numCache>
                <c:formatCode>General</c:formatCode>
                <c:ptCount val="3"/>
                <c:pt idx="0">
                  <c:v>83</c:v>
                </c:pt>
                <c:pt idx="1">
                  <c:v>17</c:v>
                </c:pt>
              </c:numCache>
              <c:extLst/>
            </c:numRef>
          </c:val>
          <c:extLst>
            <c:ext xmlns:c16="http://schemas.microsoft.com/office/drawing/2014/chart" uri="{C3380CC4-5D6E-409C-BE32-E72D297353CC}">
              <c16:uniqueId val="{0000000B-8C16-40FA-A4C9-91EB9E3806A4}"/>
            </c:ext>
          </c:extLst>
        </c:ser>
        <c:ser>
          <c:idx val="2"/>
          <c:order val="2"/>
          <c:tx>
            <c:strRef>
              <c:f>Sheet1!$D$1</c:f>
              <c:strCache>
                <c:ptCount val="1"/>
                <c:pt idx="0">
                  <c:v>2017</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lgn="ct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c:f>
              <c:strCache>
                <c:ptCount val="3"/>
                <c:pt idx="0">
                  <c:v>U potpunosti preko tekućeg računa</c:v>
                </c:pt>
                <c:pt idx="1">
                  <c:v>Deo ide u gotovini</c:v>
                </c:pt>
                <c:pt idx="2">
                  <c:v>Odbijam da odgovorim</c:v>
                </c:pt>
              </c:strCache>
              <c:extLst/>
            </c:strRef>
          </c:cat>
          <c:val>
            <c:numRef>
              <c:f>Sheet1!$D$1:$D$4</c:f>
              <c:numCache>
                <c:formatCode>General</c:formatCode>
                <c:ptCount val="3"/>
                <c:pt idx="0">
                  <c:v>83</c:v>
                </c:pt>
                <c:pt idx="1">
                  <c:v>15</c:v>
                </c:pt>
                <c:pt idx="2">
                  <c:v>2</c:v>
                </c:pt>
              </c:numCache>
              <c:extLst/>
            </c:numRef>
          </c:val>
          <c:extLst>
            <c:ext xmlns:c16="http://schemas.microsoft.com/office/drawing/2014/chart" uri="{C3380CC4-5D6E-409C-BE32-E72D297353CC}">
              <c16:uniqueId val="{0000000C-8C16-40FA-A4C9-91EB9E3806A4}"/>
            </c:ext>
          </c:extLst>
        </c:ser>
        <c:dLbls>
          <c:showLegendKey val="0"/>
          <c:showVal val="0"/>
          <c:showCatName val="0"/>
          <c:showSerName val="0"/>
          <c:showPercent val="0"/>
          <c:showBubbleSize val="0"/>
        </c:dLbls>
        <c:gapWidth val="55"/>
        <c:overlap val="-14"/>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out"/>
        <c:minorTickMark val="none"/>
        <c:tickLblPos val="nextTo"/>
        <c:crossAx val="767469608"/>
        <c:crosses val="autoZero"/>
        <c:crossBetween val="between"/>
      </c:valAx>
      <c:spPr>
        <a:noFill/>
        <a:ln>
          <a:noFill/>
        </a:ln>
        <a:effectLst/>
      </c:spPr>
    </c:plotArea>
    <c:legend>
      <c:legendPos val="r"/>
      <c:layout>
        <c:manualLayout>
          <c:xMode val="edge"/>
          <c:yMode val="edge"/>
          <c:x val="0.75839081935410246"/>
          <c:y val="0.65052818228412934"/>
          <c:w val="0.10907062753519446"/>
          <c:h val="0.2298158239869753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45105667942294"/>
          <c:y val="0"/>
          <c:w val="0.60699816154279629"/>
          <c:h val="1"/>
        </c:manualLayout>
      </c:layout>
      <c:barChart>
        <c:barDir val="bar"/>
        <c:grouping val="clustered"/>
        <c:varyColors val="0"/>
        <c:ser>
          <c:idx val="0"/>
          <c:order val="0"/>
          <c:tx>
            <c:strRef>
              <c:f>Sheet1!$B$1</c:f>
              <c:strCache>
                <c:ptCount val="1"/>
                <c:pt idx="0">
                  <c:v>2022</c:v>
                </c:pt>
              </c:strCache>
            </c:strRef>
          </c:tx>
          <c:spPr>
            <a:solidFill>
              <a:srgbClr val="61C5C3"/>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5C1F-4708-BB3D-A632C112DEF4}"/>
              </c:ext>
            </c:extLst>
          </c:dPt>
          <c:dPt>
            <c:idx val="1"/>
            <c:invertIfNegative val="0"/>
            <c:bubble3D val="0"/>
            <c:spPr>
              <a:solidFill>
                <a:srgbClr val="61C5C3"/>
              </a:solidFill>
              <a:ln>
                <a:noFill/>
              </a:ln>
              <a:effectLst/>
            </c:spPr>
            <c:extLst>
              <c:ext xmlns:c16="http://schemas.microsoft.com/office/drawing/2014/chart" uri="{C3380CC4-5D6E-409C-BE32-E72D297353CC}">
                <c16:uniqueId val="{00000003-5C1F-4708-BB3D-A632C112DEF4}"/>
              </c:ext>
            </c:extLst>
          </c:dPt>
          <c:dPt>
            <c:idx val="2"/>
            <c:invertIfNegative val="0"/>
            <c:bubble3D val="0"/>
            <c:spPr>
              <a:solidFill>
                <a:srgbClr val="61C5C3"/>
              </a:solidFill>
              <a:ln>
                <a:noFill/>
              </a:ln>
              <a:effectLst/>
            </c:spPr>
            <c:extLst>
              <c:ext xmlns:c16="http://schemas.microsoft.com/office/drawing/2014/chart" uri="{C3380CC4-5D6E-409C-BE32-E72D297353CC}">
                <c16:uniqueId val="{00000005-5C1F-4708-BB3D-A632C112DEF4}"/>
              </c:ext>
            </c:extLst>
          </c:dPt>
          <c:dPt>
            <c:idx val="5"/>
            <c:invertIfNegative val="0"/>
            <c:bubble3D val="0"/>
            <c:spPr>
              <a:solidFill>
                <a:srgbClr val="61C5C3"/>
              </a:solidFill>
              <a:ln>
                <a:noFill/>
              </a:ln>
              <a:effectLst/>
            </c:spPr>
            <c:extLst>
              <c:ext xmlns:c16="http://schemas.microsoft.com/office/drawing/2014/chart" uri="{C3380CC4-5D6E-409C-BE32-E72D297353CC}">
                <c16:uniqueId val="{00000007-5C1F-4708-BB3D-A632C112DEF4}"/>
              </c:ext>
            </c:extLst>
          </c:dPt>
          <c:dPt>
            <c:idx val="13"/>
            <c:invertIfNegative val="0"/>
            <c:bubble3D val="0"/>
            <c:spPr>
              <a:solidFill>
                <a:srgbClr val="61C5C3"/>
              </a:solidFill>
              <a:ln>
                <a:noFill/>
              </a:ln>
              <a:effectLst/>
            </c:spPr>
            <c:extLst>
              <c:ext xmlns:c16="http://schemas.microsoft.com/office/drawing/2014/chart" uri="{C3380CC4-5D6E-409C-BE32-E72D297353CC}">
                <c16:uniqueId val="{00000009-5C1F-4708-BB3D-A632C112DEF4}"/>
              </c:ext>
            </c:extLst>
          </c:dPt>
          <c:dPt>
            <c:idx val="14"/>
            <c:invertIfNegative val="0"/>
            <c:bubble3D val="0"/>
            <c:spPr>
              <a:solidFill>
                <a:srgbClr val="61C5C3"/>
              </a:solidFill>
              <a:ln>
                <a:noFill/>
              </a:ln>
              <a:effectLst/>
            </c:spPr>
            <c:extLst>
              <c:ext xmlns:c16="http://schemas.microsoft.com/office/drawing/2014/chart" uri="{C3380CC4-5D6E-409C-BE32-E72D297353CC}">
                <c16:uniqueId val="{0000000B-5C1F-4708-BB3D-A632C112DEF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Preduzetnika</c:v>
                </c:pt>
                <c:pt idx="1">
                  <c:v>Malog ili srednjeg preduzeća</c:v>
                </c:pt>
                <c:pt idx="2">
                  <c:v>Prijatelja/rođaka</c:v>
                </c:pt>
                <c:pt idx="3">
                  <c:v>Velikog preduzeća</c:v>
                </c:pt>
                <c:pt idx="4">
                  <c:v>Drugog preduzeća u mom vlasništvu</c:v>
                </c:pt>
                <c:pt idx="5">
                  <c:v>Od drugih</c:v>
                </c:pt>
                <c:pt idx="6">
                  <c:v>Fizička lica</c:v>
                </c:pt>
                <c:pt idx="7">
                  <c:v>Benzinske pumpe</c:v>
                </c:pt>
                <c:pt idx="8">
                  <c:v>Ne znam/ odbijam da odgovorim</c:v>
                </c:pt>
              </c:strCache>
            </c:strRef>
          </c:cat>
          <c:val>
            <c:numRef>
              <c:f>Sheet1!$B$2:$B$10</c:f>
              <c:numCache>
                <c:formatCode>General</c:formatCode>
                <c:ptCount val="9"/>
                <c:pt idx="0">
                  <c:v>30</c:v>
                </c:pt>
                <c:pt idx="1">
                  <c:v>24.5</c:v>
                </c:pt>
                <c:pt idx="2">
                  <c:v>8.5</c:v>
                </c:pt>
                <c:pt idx="3">
                  <c:v>4.5999999999999996</c:v>
                </c:pt>
                <c:pt idx="4">
                  <c:v>0.9</c:v>
                </c:pt>
                <c:pt idx="5">
                  <c:v>16.3</c:v>
                </c:pt>
                <c:pt idx="8">
                  <c:v>15</c:v>
                </c:pt>
              </c:numCache>
            </c:numRef>
          </c:val>
          <c:extLst>
            <c:ext xmlns:c16="http://schemas.microsoft.com/office/drawing/2014/chart" uri="{C3380CC4-5D6E-409C-BE32-E72D297353CC}">
              <c16:uniqueId val="{0000000C-5C1F-4708-BB3D-A632C112DEF4}"/>
            </c:ext>
          </c:extLst>
        </c:ser>
        <c:ser>
          <c:idx val="1"/>
          <c:order val="1"/>
          <c:tx>
            <c:strRef>
              <c:f>Sheet1!$C$1</c:f>
              <c:strCache>
                <c:ptCount val="1"/>
                <c:pt idx="0">
                  <c:v>2017</c:v>
                </c:pt>
              </c:strCache>
            </c:strRef>
          </c:tx>
          <c:spPr>
            <a:solidFill>
              <a:srgbClr val="D2E7E7"/>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Preduzetnika</c:v>
                </c:pt>
                <c:pt idx="1">
                  <c:v>Malog ili srednjeg preduzeća</c:v>
                </c:pt>
                <c:pt idx="2">
                  <c:v>Prijatelja/rođaka</c:v>
                </c:pt>
                <c:pt idx="3">
                  <c:v>Velikog preduzeća</c:v>
                </c:pt>
                <c:pt idx="4">
                  <c:v>Drugog preduzeća u mom vlasništvu</c:v>
                </c:pt>
                <c:pt idx="5">
                  <c:v>Od drugih</c:v>
                </c:pt>
                <c:pt idx="6">
                  <c:v>Fizička lica</c:v>
                </c:pt>
                <c:pt idx="7">
                  <c:v>Benzinske pumpe</c:v>
                </c:pt>
                <c:pt idx="8">
                  <c:v>Ne znam/ odbijam da odgovorim</c:v>
                </c:pt>
              </c:strCache>
            </c:strRef>
          </c:cat>
          <c:val>
            <c:numRef>
              <c:f>Sheet1!$C$2:$C$10</c:f>
              <c:numCache>
                <c:formatCode>General</c:formatCode>
                <c:ptCount val="9"/>
                <c:pt idx="0">
                  <c:v>33.6</c:v>
                </c:pt>
                <c:pt idx="1">
                  <c:v>23.3</c:v>
                </c:pt>
                <c:pt idx="2">
                  <c:v>8.9</c:v>
                </c:pt>
                <c:pt idx="3">
                  <c:v>12.7</c:v>
                </c:pt>
                <c:pt idx="4">
                  <c:v>5.5</c:v>
                </c:pt>
                <c:pt idx="5">
                  <c:v>2.9</c:v>
                </c:pt>
                <c:pt idx="6">
                  <c:v>2.2999999999999998</c:v>
                </c:pt>
                <c:pt idx="7">
                  <c:v>4.8</c:v>
                </c:pt>
                <c:pt idx="8">
                  <c:v>6.2</c:v>
                </c:pt>
              </c:numCache>
            </c:numRef>
          </c:val>
          <c:extLst>
            <c:ext xmlns:c16="http://schemas.microsoft.com/office/drawing/2014/chart" uri="{C3380CC4-5D6E-409C-BE32-E72D297353CC}">
              <c16:uniqueId val="{0000000D-5C1F-4708-BB3D-A632C112DEF4}"/>
            </c:ext>
          </c:extLst>
        </c:ser>
        <c:dLbls>
          <c:showLegendKey val="0"/>
          <c:showVal val="0"/>
          <c:showCatName val="0"/>
          <c:showSerName val="0"/>
          <c:showPercent val="0"/>
          <c:showBubbleSize val="0"/>
        </c:dLbls>
        <c:gapWidth val="55"/>
        <c:overlap val="-14"/>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out"/>
        <c:minorTickMark val="none"/>
        <c:tickLblPos val="nextTo"/>
        <c:crossAx val="767469608"/>
        <c:crosses val="autoZero"/>
        <c:crossBetween val="between"/>
      </c:valAx>
      <c:spPr>
        <a:noFill/>
        <a:ln>
          <a:noFill/>
        </a:ln>
        <a:effectLst/>
      </c:spPr>
    </c:plotArea>
    <c:legend>
      <c:legendPos val="r"/>
      <c:layout>
        <c:manualLayout>
          <c:xMode val="edge"/>
          <c:yMode val="edge"/>
          <c:x val="0.7967265254268322"/>
          <c:y val="0.77509237803387943"/>
          <c:w val="0.16093094592560878"/>
          <c:h val="0.190895633409681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45105667942294"/>
          <c:y val="0"/>
          <c:w val="0.60699816154279629"/>
          <c:h val="1"/>
        </c:manualLayout>
      </c:layout>
      <c:barChart>
        <c:barDir val="bar"/>
        <c:grouping val="clustered"/>
        <c:varyColors val="0"/>
        <c:ser>
          <c:idx val="0"/>
          <c:order val="0"/>
          <c:tx>
            <c:strRef>
              <c:f>Sheet1!$B$1</c:f>
              <c:strCache>
                <c:ptCount val="1"/>
                <c:pt idx="0">
                  <c:v>2022</c:v>
                </c:pt>
              </c:strCache>
            </c:strRef>
          </c:tx>
          <c:spPr>
            <a:solidFill>
              <a:srgbClr val="61C5C3"/>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6229-4878-96C3-3B0A9277C43D}"/>
              </c:ext>
            </c:extLst>
          </c:dPt>
          <c:dPt>
            <c:idx val="1"/>
            <c:invertIfNegative val="0"/>
            <c:bubble3D val="0"/>
            <c:spPr>
              <a:solidFill>
                <a:srgbClr val="61C5C3"/>
              </a:solidFill>
              <a:ln>
                <a:noFill/>
              </a:ln>
              <a:effectLst/>
            </c:spPr>
            <c:extLst>
              <c:ext xmlns:c16="http://schemas.microsoft.com/office/drawing/2014/chart" uri="{C3380CC4-5D6E-409C-BE32-E72D297353CC}">
                <c16:uniqueId val="{00000003-6229-4878-96C3-3B0A9277C43D}"/>
              </c:ext>
            </c:extLst>
          </c:dPt>
          <c:dPt>
            <c:idx val="2"/>
            <c:invertIfNegative val="0"/>
            <c:bubble3D val="0"/>
            <c:spPr>
              <a:solidFill>
                <a:srgbClr val="61C5C3"/>
              </a:solidFill>
              <a:ln>
                <a:noFill/>
              </a:ln>
              <a:effectLst/>
            </c:spPr>
            <c:extLst>
              <c:ext xmlns:c16="http://schemas.microsoft.com/office/drawing/2014/chart" uri="{C3380CC4-5D6E-409C-BE32-E72D297353CC}">
                <c16:uniqueId val="{00000005-6229-4878-96C3-3B0A9277C43D}"/>
              </c:ext>
            </c:extLst>
          </c:dPt>
          <c:dPt>
            <c:idx val="5"/>
            <c:invertIfNegative val="0"/>
            <c:bubble3D val="0"/>
            <c:spPr>
              <a:solidFill>
                <a:srgbClr val="61C5C3"/>
              </a:solidFill>
              <a:ln>
                <a:noFill/>
              </a:ln>
              <a:effectLst/>
            </c:spPr>
            <c:extLst>
              <c:ext xmlns:c16="http://schemas.microsoft.com/office/drawing/2014/chart" uri="{C3380CC4-5D6E-409C-BE32-E72D297353CC}">
                <c16:uniqueId val="{00000007-6229-4878-96C3-3B0A9277C43D}"/>
              </c:ext>
            </c:extLst>
          </c:dPt>
          <c:dPt>
            <c:idx val="13"/>
            <c:invertIfNegative val="0"/>
            <c:bubble3D val="0"/>
            <c:spPr>
              <a:solidFill>
                <a:srgbClr val="61C5C3"/>
              </a:solidFill>
              <a:ln>
                <a:noFill/>
              </a:ln>
              <a:effectLst/>
            </c:spPr>
            <c:extLst>
              <c:ext xmlns:c16="http://schemas.microsoft.com/office/drawing/2014/chart" uri="{C3380CC4-5D6E-409C-BE32-E72D297353CC}">
                <c16:uniqueId val="{00000009-6229-4878-96C3-3B0A9277C43D}"/>
              </c:ext>
            </c:extLst>
          </c:dPt>
          <c:dPt>
            <c:idx val="14"/>
            <c:invertIfNegative val="0"/>
            <c:bubble3D val="0"/>
            <c:spPr>
              <a:solidFill>
                <a:srgbClr val="61C5C3"/>
              </a:solidFill>
              <a:ln>
                <a:noFill/>
              </a:ln>
              <a:effectLst/>
            </c:spPr>
            <c:extLst>
              <c:ext xmlns:c16="http://schemas.microsoft.com/office/drawing/2014/chart" uri="{C3380CC4-5D6E-409C-BE32-E72D297353CC}">
                <c16:uniqueId val="{0000000B-6229-4878-96C3-3B0A9277C43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Niža cena</c:v>
                </c:pt>
                <c:pt idx="1">
                  <c:v>Zahtev druge strane, dobavljača</c:v>
                </c:pt>
                <c:pt idx="2">
                  <c:v>Takva dobra i usluge nije moguće nabaviti na regularnom tržištu</c:v>
                </c:pt>
                <c:pt idx="3">
                  <c:v>Bolji kvalitet</c:v>
                </c:pt>
                <c:pt idx="4">
                  <c:v>Bolja usluga</c:v>
                </c:pt>
                <c:pt idx="5">
                  <c:v>Usluga prijateljima, rođacima</c:v>
                </c:pt>
                <c:pt idx="6">
                  <c:v>Na taj način pomažem socijalno ugrožene</c:v>
                </c:pt>
                <c:pt idx="7">
                  <c:v>Ne znam/ odbijam da odgovorim</c:v>
                </c:pt>
              </c:strCache>
            </c:strRef>
          </c:cat>
          <c:val>
            <c:numRef>
              <c:f>Sheet1!$B$2:$B$9</c:f>
              <c:numCache>
                <c:formatCode>General</c:formatCode>
                <c:ptCount val="8"/>
                <c:pt idx="0">
                  <c:v>56.1</c:v>
                </c:pt>
                <c:pt idx="1">
                  <c:v>43</c:v>
                </c:pt>
                <c:pt idx="2">
                  <c:v>44.6</c:v>
                </c:pt>
                <c:pt idx="3">
                  <c:v>39.4</c:v>
                </c:pt>
                <c:pt idx="4">
                  <c:v>35.700000000000003</c:v>
                </c:pt>
                <c:pt idx="5">
                  <c:v>24.3</c:v>
                </c:pt>
                <c:pt idx="6">
                  <c:v>4.7</c:v>
                </c:pt>
                <c:pt idx="7">
                  <c:v>6.3</c:v>
                </c:pt>
              </c:numCache>
            </c:numRef>
          </c:val>
          <c:extLst>
            <c:ext xmlns:c16="http://schemas.microsoft.com/office/drawing/2014/chart" uri="{C3380CC4-5D6E-409C-BE32-E72D297353CC}">
              <c16:uniqueId val="{0000000C-6229-4878-96C3-3B0A9277C43D}"/>
            </c:ext>
          </c:extLst>
        </c:ser>
        <c:ser>
          <c:idx val="1"/>
          <c:order val="1"/>
          <c:tx>
            <c:strRef>
              <c:f>Sheet1!$C$1</c:f>
              <c:strCache>
                <c:ptCount val="1"/>
                <c:pt idx="0">
                  <c:v>2017</c:v>
                </c:pt>
              </c:strCache>
            </c:strRef>
          </c:tx>
          <c:spPr>
            <a:solidFill>
              <a:srgbClr val="D2E7E7"/>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Niža cena</c:v>
                </c:pt>
                <c:pt idx="1">
                  <c:v>Zahtev druge strane, dobavljača</c:v>
                </c:pt>
                <c:pt idx="2">
                  <c:v>Takva dobra i usluge nije moguće nabaviti na regularnom tržištu</c:v>
                </c:pt>
                <c:pt idx="3">
                  <c:v>Bolji kvalitet</c:v>
                </c:pt>
                <c:pt idx="4">
                  <c:v>Bolja usluga</c:v>
                </c:pt>
                <c:pt idx="5">
                  <c:v>Usluga prijateljima, rođacima</c:v>
                </c:pt>
                <c:pt idx="6">
                  <c:v>Na taj način pomažem socijalno ugrožene</c:v>
                </c:pt>
                <c:pt idx="7">
                  <c:v>Ne znam/ odbijam da odgovorim</c:v>
                </c:pt>
              </c:strCache>
            </c:strRef>
          </c:cat>
          <c:val>
            <c:numRef>
              <c:f>Sheet1!$C$2:$C$9</c:f>
              <c:numCache>
                <c:formatCode>General</c:formatCode>
                <c:ptCount val="8"/>
                <c:pt idx="0">
                  <c:v>77.5</c:v>
                </c:pt>
                <c:pt idx="1">
                  <c:v>43.8</c:v>
                </c:pt>
                <c:pt idx="2">
                  <c:v>18</c:v>
                </c:pt>
                <c:pt idx="3">
                  <c:v>44.5</c:v>
                </c:pt>
                <c:pt idx="4">
                  <c:v>44.9</c:v>
                </c:pt>
                <c:pt idx="5">
                  <c:v>16.2</c:v>
                </c:pt>
                <c:pt idx="6">
                  <c:v>5.7</c:v>
                </c:pt>
                <c:pt idx="7">
                  <c:v>49.4</c:v>
                </c:pt>
              </c:numCache>
            </c:numRef>
          </c:val>
          <c:extLst>
            <c:ext xmlns:c16="http://schemas.microsoft.com/office/drawing/2014/chart" uri="{C3380CC4-5D6E-409C-BE32-E72D297353CC}">
              <c16:uniqueId val="{0000000D-6229-4878-96C3-3B0A9277C43D}"/>
            </c:ext>
          </c:extLst>
        </c:ser>
        <c:dLbls>
          <c:showLegendKey val="0"/>
          <c:showVal val="0"/>
          <c:showCatName val="0"/>
          <c:showSerName val="0"/>
          <c:showPercent val="0"/>
          <c:showBubbleSize val="0"/>
        </c:dLbls>
        <c:gapWidth val="55"/>
        <c:overlap val="-14"/>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out"/>
        <c:minorTickMark val="none"/>
        <c:tickLblPos val="nextTo"/>
        <c:crossAx val="767469608"/>
        <c:crosses val="autoZero"/>
        <c:crossBetween val="between"/>
      </c:valAx>
      <c:spPr>
        <a:noFill/>
        <a:ln>
          <a:noFill/>
        </a:ln>
        <a:effectLst/>
      </c:spPr>
    </c:plotArea>
    <c:legend>
      <c:legendPos val="r"/>
      <c:layout>
        <c:manualLayout>
          <c:xMode val="edge"/>
          <c:yMode val="edge"/>
          <c:x val="0.7967265254268322"/>
          <c:y val="0.77509237803387943"/>
          <c:w val="0.16093094592560878"/>
          <c:h val="0.190895633409681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814768228980841"/>
          <c:y val="2.7136164774775391E-3"/>
          <c:w val="0.6282733189087466"/>
          <c:h val="0.99728629949156444"/>
        </c:manualLayout>
      </c:layout>
      <c:barChart>
        <c:barDir val="bar"/>
        <c:grouping val="clustered"/>
        <c:varyColors val="0"/>
        <c:ser>
          <c:idx val="0"/>
          <c:order val="0"/>
          <c:tx>
            <c:strRef>
              <c:f>Sheet1!$B$1</c:f>
              <c:strCache>
                <c:ptCount val="1"/>
                <c:pt idx="0">
                  <c:v>Where do you live during the lecture period / semester?</c:v>
                </c:pt>
              </c:strCache>
            </c:strRef>
          </c:tx>
          <c:spPr>
            <a:solidFill>
              <a:srgbClr val="001C54"/>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1D4D-4133-8944-47840F460F34}"/>
              </c:ext>
            </c:extLst>
          </c:dPt>
          <c:dPt>
            <c:idx val="1"/>
            <c:invertIfNegative val="0"/>
            <c:bubble3D val="0"/>
            <c:spPr>
              <a:solidFill>
                <a:srgbClr val="61C5C3"/>
              </a:solidFill>
              <a:ln>
                <a:noFill/>
              </a:ln>
              <a:effectLst/>
            </c:spPr>
            <c:extLst>
              <c:ext xmlns:c16="http://schemas.microsoft.com/office/drawing/2014/chart" uri="{C3380CC4-5D6E-409C-BE32-E72D297353CC}">
                <c16:uniqueId val="{00000003-1D4D-4133-8944-47840F460F34}"/>
              </c:ext>
            </c:extLst>
          </c:dPt>
          <c:dPt>
            <c:idx val="2"/>
            <c:invertIfNegative val="0"/>
            <c:bubble3D val="0"/>
            <c:spPr>
              <a:solidFill>
                <a:srgbClr val="D2E7E7"/>
              </a:solidFill>
              <a:ln>
                <a:noFill/>
              </a:ln>
              <a:effectLst/>
            </c:spPr>
            <c:extLst>
              <c:ext xmlns:c16="http://schemas.microsoft.com/office/drawing/2014/chart" uri="{C3380CC4-5D6E-409C-BE32-E72D297353CC}">
                <c16:uniqueId val="{00000005-1D4D-4133-8944-47840F460F34}"/>
              </c:ext>
            </c:extLst>
          </c:dPt>
          <c:dPt>
            <c:idx val="3"/>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7-1D4D-4133-8944-47840F460F34}"/>
              </c:ext>
            </c:extLst>
          </c:dPt>
          <c:dPt>
            <c:idx val="4"/>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9-1D4D-4133-8944-47840F460F34}"/>
              </c:ext>
            </c:extLst>
          </c:dPt>
          <c:dPt>
            <c:idx val="5"/>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B-1D4D-4133-8944-47840F460F34}"/>
              </c:ext>
            </c:extLst>
          </c:dPt>
          <c:dPt>
            <c:idx val="6"/>
            <c:invertIfNegative val="0"/>
            <c:bubble3D val="0"/>
            <c:spPr>
              <a:pattFill prst="wdUpDiag">
                <a:fgClr>
                  <a:sysClr val="window" lastClr="FFFFFF">
                    <a:lumMod val="75000"/>
                  </a:sysClr>
                </a:fgClr>
                <a:bgClr>
                  <a:sysClr val="window" lastClr="FFFFFF"/>
                </a:bgClr>
              </a:pattFill>
              <a:ln>
                <a:noFill/>
              </a:ln>
              <a:effectLst/>
            </c:spPr>
            <c:extLst>
              <c:ext xmlns:c16="http://schemas.microsoft.com/office/drawing/2014/chart" uri="{C3380CC4-5D6E-409C-BE32-E72D297353CC}">
                <c16:uniqueId val="{0000000D-1D4D-4133-8944-47840F460F34}"/>
              </c:ext>
            </c:extLst>
          </c:dPt>
          <c:dLbls>
            <c:numFmt formatCode="0&quot;%&quot;" sourceLinked="0"/>
            <c:spPr>
              <a:noFill/>
              <a:ln>
                <a:noFill/>
              </a:ln>
              <a:effectLst/>
            </c:spPr>
            <c:txPr>
              <a:bodyPr rot="0" spcFirstLastPara="1" vertOverflow="ellipsis" vert="horz" wrap="square" anchor="ctr" anchorCtr="1"/>
              <a:lstStyle/>
              <a:p>
                <a:pPr algn="ct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Veoma pozitivno</c:v>
                </c:pt>
                <c:pt idx="1">
                  <c:v>Donekle pozitivno</c:v>
                </c:pt>
                <c:pt idx="2">
                  <c:v>Pozitivno</c:v>
                </c:pt>
                <c:pt idx="3">
                  <c:v>Negativno</c:v>
                </c:pt>
                <c:pt idx="4">
                  <c:v>Donekle negativno</c:v>
                </c:pt>
                <c:pt idx="5">
                  <c:v>Veoma negativno</c:v>
                </c:pt>
                <c:pt idx="6">
                  <c:v>Ne znam/Odbijam</c:v>
                </c:pt>
              </c:strCache>
            </c:strRef>
          </c:cat>
          <c:val>
            <c:numRef>
              <c:f>Sheet1!$B$2:$B$8</c:f>
              <c:numCache>
                <c:formatCode>General</c:formatCode>
                <c:ptCount val="7"/>
                <c:pt idx="0">
                  <c:v>31.9</c:v>
                </c:pt>
                <c:pt idx="1">
                  <c:v>54</c:v>
                </c:pt>
                <c:pt idx="2">
                  <c:v>85.9</c:v>
                </c:pt>
                <c:pt idx="3">
                  <c:v>5.6</c:v>
                </c:pt>
                <c:pt idx="4">
                  <c:v>5.0999999999999996</c:v>
                </c:pt>
                <c:pt idx="5">
                  <c:v>0.5</c:v>
                </c:pt>
                <c:pt idx="6">
                  <c:v>8.5</c:v>
                </c:pt>
              </c:numCache>
            </c:numRef>
          </c:val>
          <c:extLst>
            <c:ext xmlns:c16="http://schemas.microsoft.com/office/drawing/2014/chart" uri="{C3380CC4-5D6E-409C-BE32-E72D297353CC}">
              <c16:uniqueId val="{0000000E-1D4D-4133-8944-47840F460F34}"/>
            </c:ext>
          </c:extLst>
        </c:ser>
        <c:dLbls>
          <c:showLegendKey val="0"/>
          <c:showVal val="0"/>
          <c:showCatName val="0"/>
          <c:showSerName val="0"/>
          <c:showPercent val="0"/>
          <c:showBubbleSize val="0"/>
        </c:dLbls>
        <c:gapWidth val="30"/>
        <c:axId val="919559056"/>
        <c:axId val="919562336"/>
      </c:barChart>
      <c:catAx>
        <c:axId val="91955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19562336"/>
        <c:crosses val="autoZero"/>
        <c:auto val="1"/>
        <c:lblAlgn val="ctr"/>
        <c:lblOffset val="100"/>
        <c:noMultiLvlLbl val="0"/>
      </c:catAx>
      <c:valAx>
        <c:axId val="919562336"/>
        <c:scaling>
          <c:orientation val="minMax"/>
        </c:scaling>
        <c:delete val="1"/>
        <c:axPos val="t"/>
        <c:numFmt formatCode="General" sourceLinked="1"/>
        <c:majorTickMark val="out"/>
        <c:minorTickMark val="none"/>
        <c:tickLblPos val="nextTo"/>
        <c:crossAx val="91955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007537229584354"/>
          <c:y val="2.3381838694719613E-4"/>
          <c:w val="0.62520134151075979"/>
          <c:h val="0.99976616733159684"/>
        </c:manualLayout>
      </c:layout>
      <c:barChart>
        <c:barDir val="bar"/>
        <c:grouping val="clustered"/>
        <c:varyColors val="0"/>
        <c:ser>
          <c:idx val="0"/>
          <c:order val="0"/>
          <c:tx>
            <c:strRef>
              <c:f>Sheet1!$B$1</c:f>
              <c:strCache>
                <c:ptCount val="1"/>
                <c:pt idx="0">
                  <c:v>Where do you live during the lecture period / semester?</c:v>
                </c:pt>
              </c:strCache>
            </c:strRef>
          </c:tx>
          <c:spPr>
            <a:solidFill>
              <a:srgbClr val="001C54"/>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83F3-400A-81B5-5C6CCACD693A}"/>
              </c:ext>
            </c:extLst>
          </c:dPt>
          <c:dPt>
            <c:idx val="1"/>
            <c:invertIfNegative val="0"/>
            <c:bubble3D val="0"/>
            <c:spPr>
              <a:solidFill>
                <a:srgbClr val="61C5C3"/>
              </a:solidFill>
              <a:ln>
                <a:noFill/>
              </a:ln>
              <a:effectLst/>
            </c:spPr>
            <c:extLst>
              <c:ext xmlns:c16="http://schemas.microsoft.com/office/drawing/2014/chart" uri="{C3380CC4-5D6E-409C-BE32-E72D297353CC}">
                <c16:uniqueId val="{00000003-83F3-400A-81B5-5C6CCACD693A}"/>
              </c:ext>
            </c:extLst>
          </c:dPt>
          <c:dPt>
            <c:idx val="2"/>
            <c:invertIfNegative val="0"/>
            <c:bubble3D val="0"/>
            <c:spPr>
              <a:solidFill>
                <a:srgbClr val="D2E7E7"/>
              </a:solidFill>
              <a:ln>
                <a:noFill/>
              </a:ln>
              <a:effectLst/>
            </c:spPr>
            <c:extLst>
              <c:ext xmlns:c16="http://schemas.microsoft.com/office/drawing/2014/chart" uri="{C3380CC4-5D6E-409C-BE32-E72D297353CC}">
                <c16:uniqueId val="{00000005-83F3-400A-81B5-5C6CCACD693A}"/>
              </c:ext>
            </c:extLst>
          </c:dPt>
          <c:dPt>
            <c:idx val="3"/>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7-83F3-400A-81B5-5C6CCACD693A}"/>
              </c:ext>
            </c:extLst>
          </c:dPt>
          <c:dPt>
            <c:idx val="4"/>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9-83F3-400A-81B5-5C6CCACD693A}"/>
              </c:ext>
            </c:extLst>
          </c:dPt>
          <c:dPt>
            <c:idx val="5"/>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B-83F3-400A-81B5-5C6CCACD693A}"/>
              </c:ext>
            </c:extLst>
          </c:dPt>
          <c:dPt>
            <c:idx val="6"/>
            <c:invertIfNegative val="0"/>
            <c:bubble3D val="0"/>
            <c:spPr>
              <a:pattFill prst="wdUpDiag">
                <a:fgClr>
                  <a:sysClr val="window" lastClr="FFFFFF">
                    <a:lumMod val="75000"/>
                  </a:sysClr>
                </a:fgClr>
                <a:bgClr>
                  <a:sysClr val="window" lastClr="FFFFFF"/>
                </a:bgClr>
              </a:pattFill>
              <a:ln>
                <a:noFill/>
              </a:ln>
              <a:effectLst/>
            </c:spPr>
            <c:extLst>
              <c:ext xmlns:c16="http://schemas.microsoft.com/office/drawing/2014/chart" uri="{C3380CC4-5D6E-409C-BE32-E72D297353CC}">
                <c16:uniqueId val="{0000000D-83F3-400A-81B5-5C6CCACD693A}"/>
              </c:ext>
            </c:extLst>
          </c:dPt>
          <c:dLbls>
            <c:numFmt formatCode="0&quot;%&quot;" sourceLinked="0"/>
            <c:spPr>
              <a:noFill/>
              <a:ln>
                <a:noFill/>
              </a:ln>
              <a:effectLst/>
            </c:spPr>
            <c:txPr>
              <a:bodyPr rot="0" spcFirstLastPara="1" vertOverflow="ellipsis" vert="horz" wrap="square" anchor="ctr" anchorCtr="1"/>
              <a:lstStyle/>
              <a:p>
                <a:pPr algn="ct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Veoma pozitivno</c:v>
                </c:pt>
                <c:pt idx="1">
                  <c:v>Donekle pozitivno</c:v>
                </c:pt>
                <c:pt idx="2">
                  <c:v>Pozitivno</c:v>
                </c:pt>
                <c:pt idx="3">
                  <c:v>Negativno</c:v>
                </c:pt>
                <c:pt idx="4">
                  <c:v>Donekle negativno</c:v>
                </c:pt>
                <c:pt idx="5">
                  <c:v>Veoma negativno</c:v>
                </c:pt>
                <c:pt idx="6">
                  <c:v>Ne znam/Odbijam</c:v>
                </c:pt>
              </c:strCache>
              <c:extLst/>
            </c:strRef>
          </c:cat>
          <c:val>
            <c:numRef>
              <c:f>Sheet1!$B$2:$B$9</c:f>
              <c:numCache>
                <c:formatCode>General</c:formatCode>
                <c:ptCount val="7"/>
                <c:pt idx="0">
                  <c:v>3.7</c:v>
                </c:pt>
                <c:pt idx="1">
                  <c:v>27.2</c:v>
                </c:pt>
                <c:pt idx="2">
                  <c:v>30.9</c:v>
                </c:pt>
                <c:pt idx="3">
                  <c:v>21.1</c:v>
                </c:pt>
                <c:pt idx="4">
                  <c:v>10.7</c:v>
                </c:pt>
                <c:pt idx="5">
                  <c:v>10.5</c:v>
                </c:pt>
                <c:pt idx="6">
                  <c:v>48.1</c:v>
                </c:pt>
              </c:numCache>
              <c:extLst/>
            </c:numRef>
          </c:val>
          <c:extLst>
            <c:ext xmlns:c16="http://schemas.microsoft.com/office/drawing/2014/chart" uri="{C3380CC4-5D6E-409C-BE32-E72D297353CC}">
              <c16:uniqueId val="{0000000E-83F3-400A-81B5-5C6CCACD693A}"/>
            </c:ext>
          </c:extLst>
        </c:ser>
        <c:dLbls>
          <c:showLegendKey val="0"/>
          <c:showVal val="0"/>
          <c:showCatName val="0"/>
          <c:showSerName val="0"/>
          <c:showPercent val="0"/>
          <c:showBubbleSize val="0"/>
        </c:dLbls>
        <c:gapWidth val="30"/>
        <c:axId val="919559056"/>
        <c:axId val="919562336"/>
      </c:barChart>
      <c:catAx>
        <c:axId val="91955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19562336"/>
        <c:crosses val="autoZero"/>
        <c:auto val="1"/>
        <c:lblAlgn val="ctr"/>
        <c:lblOffset val="100"/>
        <c:noMultiLvlLbl val="0"/>
      </c:catAx>
      <c:valAx>
        <c:axId val="919562336"/>
        <c:scaling>
          <c:orientation val="minMax"/>
        </c:scaling>
        <c:delete val="1"/>
        <c:axPos val="t"/>
        <c:numFmt formatCode="General" sourceLinked="1"/>
        <c:majorTickMark val="out"/>
        <c:minorTickMark val="none"/>
        <c:tickLblPos val="nextTo"/>
        <c:crossAx val="91955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29982548535597"/>
          <c:y val="1.7621626172683214E-3"/>
          <c:w val="0.57434840474778592"/>
          <c:h val="0.99823783738273164"/>
        </c:manualLayout>
      </c:layout>
      <c:barChart>
        <c:barDir val="bar"/>
        <c:grouping val="clustered"/>
        <c:varyColors val="0"/>
        <c:ser>
          <c:idx val="0"/>
          <c:order val="0"/>
          <c:tx>
            <c:strRef>
              <c:f>Sheet1!$B$1</c:f>
              <c:strCache>
                <c:ptCount val="1"/>
                <c:pt idx="0">
                  <c:v>Where do you live during the lecture period / semester?</c:v>
                </c:pt>
              </c:strCache>
            </c:strRef>
          </c:tx>
          <c:spPr>
            <a:solidFill>
              <a:srgbClr val="2F469C"/>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2A9D-41C0-BDE2-9DECA35C4038}"/>
              </c:ext>
            </c:extLst>
          </c:dPt>
          <c:dPt>
            <c:idx val="1"/>
            <c:invertIfNegative val="0"/>
            <c:bubble3D val="0"/>
            <c:spPr>
              <a:solidFill>
                <a:srgbClr val="61C5C3"/>
              </a:solidFill>
              <a:ln>
                <a:noFill/>
              </a:ln>
              <a:effectLst/>
            </c:spPr>
            <c:extLst>
              <c:ext xmlns:c16="http://schemas.microsoft.com/office/drawing/2014/chart" uri="{C3380CC4-5D6E-409C-BE32-E72D297353CC}">
                <c16:uniqueId val="{00000003-2A9D-41C0-BDE2-9DECA35C4038}"/>
              </c:ext>
            </c:extLst>
          </c:dPt>
          <c:dPt>
            <c:idx val="2"/>
            <c:invertIfNegative val="0"/>
            <c:bubble3D val="0"/>
            <c:spPr>
              <a:solidFill>
                <a:srgbClr val="D2E7E7"/>
              </a:solidFill>
              <a:ln>
                <a:noFill/>
              </a:ln>
              <a:effectLst/>
            </c:spPr>
            <c:extLst>
              <c:ext xmlns:c16="http://schemas.microsoft.com/office/drawing/2014/chart" uri="{C3380CC4-5D6E-409C-BE32-E72D297353CC}">
                <c16:uniqueId val="{00000005-2A9D-41C0-BDE2-9DECA35C4038}"/>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7-2A9D-41C0-BDE2-9DECA35C4038}"/>
              </c:ext>
            </c:extLst>
          </c:dPt>
          <c:dPt>
            <c:idx val="4"/>
            <c:invertIfNegative val="0"/>
            <c:bubble3D val="0"/>
            <c:spPr>
              <a:solidFill>
                <a:srgbClr val="2F469C"/>
              </a:solidFill>
              <a:ln>
                <a:noFill/>
              </a:ln>
              <a:effectLst/>
            </c:spPr>
            <c:extLst>
              <c:ext xmlns:c16="http://schemas.microsoft.com/office/drawing/2014/chart" uri="{C3380CC4-5D6E-409C-BE32-E72D297353CC}">
                <c16:uniqueId val="{00000009-2A9D-41C0-BDE2-9DECA35C4038}"/>
              </c:ext>
            </c:extLst>
          </c:dPt>
          <c:dPt>
            <c:idx val="5"/>
            <c:invertIfNegative val="0"/>
            <c:bubble3D val="0"/>
            <c:spPr>
              <a:solidFill>
                <a:srgbClr val="2F469C"/>
              </a:solidFill>
              <a:ln>
                <a:noFill/>
              </a:ln>
              <a:effectLst/>
            </c:spPr>
            <c:extLst>
              <c:ext xmlns:c16="http://schemas.microsoft.com/office/drawing/2014/chart" uri="{C3380CC4-5D6E-409C-BE32-E72D297353CC}">
                <c16:uniqueId val="{0000000B-2A9D-41C0-BDE2-9DECA35C4038}"/>
              </c:ext>
            </c:extLst>
          </c:dPt>
          <c:dPt>
            <c:idx val="6"/>
            <c:invertIfNegative val="0"/>
            <c:bubble3D val="0"/>
            <c:spPr>
              <a:solidFill>
                <a:srgbClr val="2F469C"/>
              </a:solidFill>
              <a:ln>
                <a:noFill/>
              </a:ln>
              <a:effectLst/>
            </c:spPr>
            <c:extLst>
              <c:ext xmlns:c16="http://schemas.microsoft.com/office/drawing/2014/chart" uri="{C3380CC4-5D6E-409C-BE32-E72D297353CC}">
                <c16:uniqueId val="{0000000D-2A9D-41C0-BDE2-9DECA35C4038}"/>
              </c:ext>
            </c:extLst>
          </c:dPt>
          <c:dLbls>
            <c:numFmt formatCode="0&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 - plaćanje karticama</c:v>
                </c:pt>
                <c:pt idx="1">
                  <c:v>Da - online trgovinu</c:v>
                </c:pt>
                <c:pt idx="2">
                  <c:v>Ne</c:v>
                </c:pt>
                <c:pt idx="3">
                  <c:v>Odbijam da odgovorim</c:v>
                </c:pt>
              </c:strCache>
            </c:strRef>
          </c:cat>
          <c:val>
            <c:numRef>
              <c:f>Sheet1!$B$2:$B$5</c:f>
              <c:numCache>
                <c:formatCode>General</c:formatCode>
                <c:ptCount val="4"/>
                <c:pt idx="0">
                  <c:v>24.4</c:v>
                </c:pt>
                <c:pt idx="1">
                  <c:v>2</c:v>
                </c:pt>
                <c:pt idx="2">
                  <c:v>69</c:v>
                </c:pt>
                <c:pt idx="3">
                  <c:v>5.2</c:v>
                </c:pt>
              </c:numCache>
            </c:numRef>
          </c:val>
          <c:extLst>
            <c:ext xmlns:c16="http://schemas.microsoft.com/office/drawing/2014/chart" uri="{C3380CC4-5D6E-409C-BE32-E72D297353CC}">
              <c16:uniqueId val="{0000000E-2A9D-41C0-BDE2-9DECA35C4038}"/>
            </c:ext>
          </c:extLst>
        </c:ser>
        <c:dLbls>
          <c:showLegendKey val="0"/>
          <c:showVal val="0"/>
          <c:showCatName val="0"/>
          <c:showSerName val="0"/>
          <c:showPercent val="0"/>
          <c:showBubbleSize val="0"/>
        </c:dLbls>
        <c:gapWidth val="30"/>
        <c:axId val="919559056"/>
        <c:axId val="919562336"/>
      </c:barChart>
      <c:catAx>
        <c:axId val="91955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19562336"/>
        <c:crosses val="autoZero"/>
        <c:auto val="1"/>
        <c:lblAlgn val="ctr"/>
        <c:lblOffset val="100"/>
        <c:noMultiLvlLbl val="0"/>
      </c:catAx>
      <c:valAx>
        <c:axId val="919562336"/>
        <c:scaling>
          <c:orientation val="minMax"/>
        </c:scaling>
        <c:delete val="1"/>
        <c:axPos val="t"/>
        <c:numFmt formatCode="General" sourceLinked="1"/>
        <c:majorTickMark val="out"/>
        <c:minorTickMark val="none"/>
        <c:tickLblPos val="nextTo"/>
        <c:crossAx val="91955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048237585811385"/>
          <c:y val="8.037705064323792E-3"/>
          <c:w val="0.45463167290242468"/>
          <c:h val="0.98899503970285474"/>
        </c:manualLayout>
      </c:layout>
      <c:barChart>
        <c:barDir val="bar"/>
        <c:grouping val="clustered"/>
        <c:varyColors val="0"/>
        <c:ser>
          <c:idx val="0"/>
          <c:order val="0"/>
          <c:tx>
            <c:strRef>
              <c:f>Sheet1!$B$1</c:f>
              <c:strCache>
                <c:ptCount val="1"/>
                <c:pt idx="0">
                  <c:v>Series 1</c:v>
                </c:pt>
              </c:strCache>
            </c:strRef>
          </c:tx>
          <c:spPr>
            <a:solidFill>
              <a:srgbClr val="61C5C3"/>
            </a:solidFill>
            <a:ln>
              <a:noFill/>
            </a:ln>
            <a:effectLst/>
          </c:spPr>
          <c:invertIfNegative val="0"/>
          <c:dPt>
            <c:idx val="4"/>
            <c:invertIfNegative val="0"/>
            <c:bubble3D val="0"/>
            <c:spPr>
              <a:solidFill>
                <a:srgbClr val="61C5C3"/>
              </a:solidFill>
              <a:ln>
                <a:noFill/>
              </a:ln>
              <a:effectLst/>
            </c:spPr>
            <c:extLst>
              <c:ext xmlns:c16="http://schemas.microsoft.com/office/drawing/2014/chart" uri="{C3380CC4-5D6E-409C-BE32-E72D297353CC}">
                <c16:uniqueId val="{00000001-1BB8-4FDA-A643-63667677FB42}"/>
              </c:ext>
            </c:extLst>
          </c:dPt>
          <c:dPt>
            <c:idx val="5"/>
            <c:invertIfNegative val="0"/>
            <c:bubble3D val="0"/>
            <c:spPr>
              <a:solidFill>
                <a:srgbClr val="D2E7E7"/>
              </a:solidFill>
              <a:ln>
                <a:noFill/>
              </a:ln>
              <a:effectLst/>
            </c:spPr>
            <c:extLst>
              <c:ext xmlns:c16="http://schemas.microsoft.com/office/drawing/2014/chart" uri="{C3380CC4-5D6E-409C-BE32-E72D297353CC}">
                <c16:uniqueId val="{00000003-1BB8-4FDA-A643-63667677FB42}"/>
              </c:ext>
            </c:extLst>
          </c:dPt>
          <c:dPt>
            <c:idx val="6"/>
            <c:invertIfNegative val="0"/>
            <c:bubble3D val="0"/>
            <c:spPr>
              <a:solidFill>
                <a:srgbClr val="61C5C3"/>
              </a:solidFill>
              <a:ln>
                <a:noFill/>
              </a:ln>
              <a:effectLst/>
            </c:spPr>
            <c:extLst>
              <c:ext xmlns:c16="http://schemas.microsoft.com/office/drawing/2014/chart" uri="{C3380CC4-5D6E-409C-BE32-E72D297353CC}">
                <c16:uniqueId val="{00000005-1BB8-4FDA-A643-63667677FB42}"/>
              </c:ext>
            </c:extLst>
          </c:dPt>
          <c:dPt>
            <c:idx val="7"/>
            <c:invertIfNegative val="0"/>
            <c:bubble3D val="0"/>
            <c:spPr>
              <a:solidFill>
                <a:srgbClr val="61C5C3"/>
              </a:solidFill>
              <a:ln>
                <a:noFill/>
              </a:ln>
              <a:effectLst/>
            </c:spPr>
            <c:extLst>
              <c:ext xmlns:c16="http://schemas.microsoft.com/office/drawing/2014/chart" uri="{C3380CC4-5D6E-409C-BE32-E72D297353CC}">
                <c16:uniqueId val="{00000007-1BB8-4FDA-A643-63667677FB42}"/>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B8-4FDA-A643-63667677FB42}"/>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B8-4FDA-A643-63667677FB42}"/>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BB8-4FDA-A643-63667677FB42}"/>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BB8-4FDA-A643-63667677FB42}"/>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B8-4FDA-A643-63667677FB42}"/>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B8-4FDA-A643-63667677FB42}"/>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B8-4FDA-A643-63667677FB42}"/>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B8-4FDA-A643-63667677FB42}"/>
                </c:ext>
              </c:extLst>
            </c:dLbl>
            <c:numFmt formatCode="#&quot;%&quot;"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 ne bih odbijao klijente koji žele da plate bezgotovinski</c:v>
                </c:pt>
                <c:pt idx="1">
                  <c:v>Da bih olakšao poslovanje (ne vraća se kusur, ne broji gotovina, ne uplaćuje pazar i sl.)</c:v>
                </c:pt>
                <c:pt idx="2">
                  <c:v>Da bih proširio tržište i na klijente koji pretežno plaćaju karticama</c:v>
                </c:pt>
                <c:pt idx="3">
                  <c:v>Da bih povećao prosečnu vrednost transakcije</c:v>
                </c:pt>
                <c:pt idx="4">
                  <c:v>Da bih proširio tržište preko online prodaje proizvoda</c:v>
                </c:pt>
                <c:pt idx="5">
                  <c:v>Ne znam/Odbijam</c:v>
                </c:pt>
              </c:strCache>
            </c:strRef>
          </c:cat>
          <c:val>
            <c:numRef>
              <c:f>Sheet1!$B$2:$B$7</c:f>
              <c:numCache>
                <c:formatCode>General</c:formatCode>
                <c:ptCount val="6"/>
                <c:pt idx="0">
                  <c:v>63.2</c:v>
                </c:pt>
                <c:pt idx="1">
                  <c:v>42.7</c:v>
                </c:pt>
                <c:pt idx="2">
                  <c:v>29.4</c:v>
                </c:pt>
                <c:pt idx="3">
                  <c:v>10.7</c:v>
                </c:pt>
                <c:pt idx="4">
                  <c:v>7.4</c:v>
                </c:pt>
                <c:pt idx="5">
                  <c:v>1.4</c:v>
                </c:pt>
              </c:numCache>
            </c:numRef>
          </c:val>
          <c:extLst>
            <c:ext xmlns:c16="http://schemas.microsoft.com/office/drawing/2014/chart" uri="{C3380CC4-5D6E-409C-BE32-E72D297353CC}">
              <c16:uniqueId val="{0000000C-1BB8-4FDA-A643-63667677FB42}"/>
            </c:ext>
          </c:extLst>
        </c:ser>
        <c:dLbls>
          <c:showLegendKey val="0"/>
          <c:showVal val="0"/>
          <c:showCatName val="0"/>
          <c:showSerName val="0"/>
          <c:showPercent val="0"/>
          <c:showBubbleSize val="0"/>
        </c:dLbls>
        <c:gapWidth val="3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170143768553206"/>
          <c:y val="0"/>
          <c:w val="0.59182379201185187"/>
          <c:h val="0.99532845894263222"/>
        </c:manualLayout>
      </c:layout>
      <c:barChart>
        <c:barDir val="bar"/>
        <c:grouping val="clustered"/>
        <c:varyColors val="0"/>
        <c:ser>
          <c:idx val="0"/>
          <c:order val="0"/>
          <c:tx>
            <c:strRef>
              <c:f>Sheet1!$B$1</c:f>
              <c:strCache>
                <c:ptCount val="1"/>
                <c:pt idx="0">
                  <c:v>2022</c:v>
                </c:pt>
              </c:strCache>
            </c:strRef>
          </c:tx>
          <c:spPr>
            <a:solidFill>
              <a:srgbClr val="61C5C3"/>
            </a:solidFill>
            <a:ln>
              <a:solidFill>
                <a:schemeClr val="bg2"/>
              </a:solidFill>
            </a:ln>
          </c:spPr>
          <c:invertIfNegative val="0"/>
          <c:dPt>
            <c:idx val="4"/>
            <c:invertIfNegative val="0"/>
            <c:bubble3D val="0"/>
            <c:extLst>
              <c:ext xmlns:c16="http://schemas.microsoft.com/office/drawing/2014/chart" uri="{C3380CC4-5D6E-409C-BE32-E72D297353CC}">
                <c16:uniqueId val="{00000000-80C8-4C17-B3C8-B9E047318D99}"/>
              </c:ext>
            </c:extLst>
          </c:dPt>
          <c:dPt>
            <c:idx val="5"/>
            <c:invertIfNegative val="0"/>
            <c:bubble3D val="0"/>
            <c:extLst>
              <c:ext xmlns:c16="http://schemas.microsoft.com/office/drawing/2014/chart" uri="{C3380CC4-5D6E-409C-BE32-E72D297353CC}">
                <c16:uniqueId val="{00000001-80C8-4C17-B3C8-B9E047318D99}"/>
              </c:ext>
            </c:extLst>
          </c:dPt>
          <c:dPt>
            <c:idx val="6"/>
            <c:invertIfNegative val="0"/>
            <c:bubble3D val="0"/>
            <c:extLst>
              <c:ext xmlns:c16="http://schemas.microsoft.com/office/drawing/2014/chart" uri="{C3380CC4-5D6E-409C-BE32-E72D297353CC}">
                <c16:uniqueId val="{00000002-80C8-4C17-B3C8-B9E047318D99}"/>
              </c:ext>
            </c:extLst>
          </c:dPt>
          <c:dPt>
            <c:idx val="7"/>
            <c:invertIfNegative val="0"/>
            <c:bubble3D val="0"/>
            <c:extLst>
              <c:ext xmlns:c16="http://schemas.microsoft.com/office/drawing/2014/chart" uri="{C3380CC4-5D6E-409C-BE32-E72D297353CC}">
                <c16:uniqueId val="{00000003-80C8-4C17-B3C8-B9E047318D99}"/>
              </c:ext>
            </c:extLst>
          </c:dPt>
          <c:dLbls>
            <c:numFmt formatCode="#&quot;%&quot;" sourceLinked="0"/>
            <c:spPr>
              <a:noFill/>
              <a:ln>
                <a:noFill/>
              </a:ln>
              <a:effectLst/>
            </c:spPr>
            <c:txPr>
              <a:bodyPr wrap="square" lIns="38100" tIns="19050" rIns="38100" bIns="19050" anchor="ctr">
                <a:spAutoFit/>
              </a:bodyPr>
              <a:lstStyle/>
              <a:p>
                <a:pPr>
                  <a:defRPr sz="1200" b="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Uslovi su se popravili</c:v>
                </c:pt>
                <c:pt idx="1">
                  <c:v>Ostali su isti</c:v>
                </c:pt>
                <c:pt idx="2">
                  <c:v>Uslovi su se pogoršali</c:v>
                </c:pt>
                <c:pt idx="3">
                  <c:v>Ne znam</c:v>
                </c:pt>
              </c:strCache>
            </c:strRef>
          </c:cat>
          <c:val>
            <c:numRef>
              <c:f>Sheet1!$B$2:$B$5</c:f>
              <c:numCache>
                <c:formatCode>General</c:formatCode>
                <c:ptCount val="4"/>
                <c:pt idx="0">
                  <c:v>20.7</c:v>
                </c:pt>
                <c:pt idx="1">
                  <c:v>49.1</c:v>
                </c:pt>
                <c:pt idx="2">
                  <c:v>28.7</c:v>
                </c:pt>
                <c:pt idx="3">
                  <c:v>1.5</c:v>
                </c:pt>
              </c:numCache>
            </c:numRef>
          </c:val>
          <c:extLst>
            <c:ext xmlns:c16="http://schemas.microsoft.com/office/drawing/2014/chart" uri="{C3380CC4-5D6E-409C-BE32-E72D297353CC}">
              <c16:uniqueId val="{00000004-80C8-4C17-B3C8-B9E047318D99}"/>
            </c:ext>
          </c:extLst>
        </c:ser>
        <c:ser>
          <c:idx val="1"/>
          <c:order val="1"/>
          <c:tx>
            <c:strRef>
              <c:f>Sheet1!$C$1</c:f>
              <c:strCache>
                <c:ptCount val="1"/>
                <c:pt idx="0">
                  <c:v>2019</c:v>
                </c:pt>
              </c:strCache>
            </c:strRef>
          </c:tx>
          <c:spPr>
            <a:solidFill>
              <a:srgbClr val="D2E7E7"/>
            </a:solidFill>
            <a:ln>
              <a:solidFill>
                <a:schemeClr val="bg2"/>
              </a:solidFill>
            </a:ln>
            <a:effectLst/>
          </c:spPr>
          <c:invertIfNegative val="0"/>
          <c:dPt>
            <c:idx val="0"/>
            <c:invertIfNegative val="0"/>
            <c:bubble3D val="0"/>
            <c:extLst>
              <c:ext xmlns:c16="http://schemas.microsoft.com/office/drawing/2014/chart" uri="{C3380CC4-5D6E-409C-BE32-E72D297353CC}">
                <c16:uniqueId val="{00000005-80C8-4C17-B3C8-B9E047318D99}"/>
              </c:ext>
            </c:extLst>
          </c:dPt>
          <c:dPt>
            <c:idx val="1"/>
            <c:invertIfNegative val="0"/>
            <c:bubble3D val="0"/>
            <c:extLst>
              <c:ext xmlns:c16="http://schemas.microsoft.com/office/drawing/2014/chart" uri="{C3380CC4-5D6E-409C-BE32-E72D297353CC}">
                <c16:uniqueId val="{00000006-80C8-4C17-B3C8-B9E047318D99}"/>
              </c:ext>
            </c:extLst>
          </c:dPt>
          <c:dPt>
            <c:idx val="2"/>
            <c:invertIfNegative val="0"/>
            <c:bubble3D val="0"/>
            <c:extLst>
              <c:ext xmlns:c16="http://schemas.microsoft.com/office/drawing/2014/chart" uri="{C3380CC4-5D6E-409C-BE32-E72D297353CC}">
                <c16:uniqueId val="{00000007-80C8-4C17-B3C8-B9E047318D99}"/>
              </c:ext>
            </c:extLst>
          </c:dPt>
          <c:dPt>
            <c:idx val="3"/>
            <c:invertIfNegative val="0"/>
            <c:bubble3D val="0"/>
            <c:extLst>
              <c:ext xmlns:c16="http://schemas.microsoft.com/office/drawing/2014/chart" uri="{C3380CC4-5D6E-409C-BE32-E72D297353CC}">
                <c16:uniqueId val="{00000008-80C8-4C17-B3C8-B9E047318D99}"/>
              </c:ext>
            </c:extLst>
          </c:dPt>
          <c:dLbls>
            <c:numFmt formatCode="#&quot;%&quot;" sourceLinked="0"/>
            <c:spPr>
              <a:noFill/>
              <a:ln>
                <a:noFill/>
              </a:ln>
              <a:effectLst/>
            </c:spPr>
            <c:txPr>
              <a:bodyPr wrap="square" lIns="38100" tIns="19050" rIns="38100" bIns="19050" anchor="ctr">
                <a:spAutoFit/>
              </a:bodyPr>
              <a:lstStyle/>
              <a:p>
                <a:pPr>
                  <a:defRPr sz="1200" b="0">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Uslovi su se popravili</c:v>
                </c:pt>
                <c:pt idx="1">
                  <c:v>Ostali su isti</c:v>
                </c:pt>
                <c:pt idx="2">
                  <c:v>Uslovi su se pogoršali</c:v>
                </c:pt>
                <c:pt idx="3">
                  <c:v>Ne znam</c:v>
                </c:pt>
              </c:strCache>
            </c:strRef>
          </c:cat>
          <c:val>
            <c:numRef>
              <c:f>Sheet1!$C$2:$C$5</c:f>
              <c:numCache>
                <c:formatCode>General</c:formatCode>
                <c:ptCount val="4"/>
                <c:pt idx="0">
                  <c:v>29</c:v>
                </c:pt>
                <c:pt idx="1">
                  <c:v>47</c:v>
                </c:pt>
                <c:pt idx="2">
                  <c:v>24</c:v>
                </c:pt>
              </c:numCache>
            </c:numRef>
          </c:val>
          <c:extLst>
            <c:ext xmlns:c16="http://schemas.microsoft.com/office/drawing/2014/chart" uri="{C3380CC4-5D6E-409C-BE32-E72D297353CC}">
              <c16:uniqueId val="{00000009-80C8-4C17-B3C8-B9E047318D99}"/>
            </c:ext>
          </c:extLst>
        </c:ser>
        <c:ser>
          <c:idx val="2"/>
          <c:order val="2"/>
          <c:tx>
            <c:strRef>
              <c:f>Sheet1!$D$1</c:f>
              <c:strCache>
                <c:ptCount val="1"/>
                <c:pt idx="0">
                  <c:v>2017</c:v>
                </c:pt>
              </c:strCache>
            </c:strRef>
          </c:tx>
          <c:spPr>
            <a:solidFill>
              <a:sysClr val="window" lastClr="FFFFFF">
                <a:lumMod val="75000"/>
              </a:sysClr>
            </a:solidFill>
            <a:ln>
              <a:solidFill>
                <a:sysClr val="window" lastClr="FFFFFF"/>
              </a:solidFill>
            </a:ln>
          </c:spPr>
          <c:invertIfNegative val="0"/>
          <c:dLbls>
            <c:numFmt formatCode="#&quot;%&quot;" sourceLinked="0"/>
            <c:spPr>
              <a:noFill/>
              <a:ln>
                <a:noFill/>
              </a:ln>
              <a:effectLst/>
            </c:spPr>
            <c:txPr>
              <a:bodyPr wrap="square" lIns="38100" tIns="19050" rIns="38100" bIns="19050" anchor="ctr">
                <a:spAutoFit/>
              </a:bodyPr>
              <a:lstStyle/>
              <a:p>
                <a:pPr>
                  <a:defRPr sz="1200" b="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Uslovi su se popravili</c:v>
                </c:pt>
                <c:pt idx="1">
                  <c:v>Ostali su isti</c:v>
                </c:pt>
                <c:pt idx="2">
                  <c:v>Uslovi su se pogoršali</c:v>
                </c:pt>
                <c:pt idx="3">
                  <c:v>Ne znam</c:v>
                </c:pt>
              </c:strCache>
            </c:strRef>
          </c:cat>
          <c:val>
            <c:numRef>
              <c:f>Sheet1!$D$2:$D$5</c:f>
              <c:numCache>
                <c:formatCode>General</c:formatCode>
                <c:ptCount val="4"/>
                <c:pt idx="0">
                  <c:v>14.2</c:v>
                </c:pt>
                <c:pt idx="1">
                  <c:v>58.6</c:v>
                </c:pt>
                <c:pt idx="2">
                  <c:v>24.1</c:v>
                </c:pt>
                <c:pt idx="3">
                  <c:v>3.1</c:v>
                </c:pt>
              </c:numCache>
            </c:numRef>
          </c:val>
          <c:extLst>
            <c:ext xmlns:c16="http://schemas.microsoft.com/office/drawing/2014/chart" uri="{C3380CC4-5D6E-409C-BE32-E72D297353CC}">
              <c16:uniqueId val="{0000000A-80C8-4C17-B3C8-B9E047318D99}"/>
            </c:ext>
          </c:extLst>
        </c:ser>
        <c:dLbls>
          <c:showLegendKey val="0"/>
          <c:showVal val="0"/>
          <c:showCatName val="0"/>
          <c:showSerName val="0"/>
          <c:showPercent val="0"/>
          <c:showBubbleSize val="0"/>
        </c:dLbls>
        <c:gapWidth val="20"/>
        <c:axId val="126710144"/>
        <c:axId val="126711680"/>
      </c:barChart>
      <c:catAx>
        <c:axId val="126710144"/>
        <c:scaling>
          <c:orientation val="maxMin"/>
        </c:scaling>
        <c:delete val="0"/>
        <c:axPos val="l"/>
        <c:numFmt formatCode="General" sourceLinked="0"/>
        <c:majorTickMark val="out"/>
        <c:minorTickMark val="none"/>
        <c:tickLblPos val="nextTo"/>
        <c:spPr>
          <a:ln>
            <a:noFill/>
          </a:ln>
        </c:spPr>
        <c:txPr>
          <a:bodyPr/>
          <a:lstStyle/>
          <a:p>
            <a:pPr>
              <a:defRPr sz="1200"/>
            </a:pPr>
            <a:endParaRPr lang="en-US"/>
          </a:p>
        </c:txPr>
        <c:crossAx val="126711680"/>
        <c:crosses val="autoZero"/>
        <c:auto val="1"/>
        <c:lblAlgn val="ctr"/>
        <c:lblOffset val="100"/>
        <c:noMultiLvlLbl val="0"/>
      </c:catAx>
      <c:valAx>
        <c:axId val="126711680"/>
        <c:scaling>
          <c:orientation val="minMax"/>
        </c:scaling>
        <c:delete val="1"/>
        <c:axPos val="b"/>
        <c:numFmt formatCode="General" sourceLinked="1"/>
        <c:majorTickMark val="out"/>
        <c:minorTickMark val="none"/>
        <c:tickLblPos val="nextTo"/>
        <c:crossAx val="126710144"/>
        <c:crosses val="max"/>
        <c:crossBetween val="between"/>
      </c:valAx>
      <c:spPr>
        <a:noFill/>
      </c:spPr>
    </c:plotArea>
    <c:legend>
      <c:legendPos val="r"/>
      <c:layout>
        <c:manualLayout>
          <c:xMode val="edge"/>
          <c:yMode val="edge"/>
          <c:x val="0.79151133510372729"/>
          <c:y val="9.5238095238095247E-3"/>
          <c:w val="0.12348443186998459"/>
          <c:h val="0.18338395200599925"/>
        </c:manualLayout>
      </c:layout>
      <c:overlay val="0"/>
      <c:txPr>
        <a:bodyPr/>
        <a:lstStyle/>
        <a:p>
          <a:pPr>
            <a:defRPr sz="1200"/>
          </a:pPr>
          <a:endParaRPr lang="en-US"/>
        </a:p>
      </c:txPr>
    </c:legend>
    <c:plotVisOnly val="1"/>
    <c:dispBlanksAs val="gap"/>
    <c:showDLblsOverMax val="0"/>
  </c:chart>
  <c:txPr>
    <a:bodyPr/>
    <a:lstStyle/>
    <a:p>
      <a:pPr>
        <a:defRPr sz="1400">
          <a:latin typeface="+mj-lt"/>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39496377021041"/>
          <c:y val="0"/>
          <c:w val="0.5106050362297897"/>
          <c:h val="1"/>
        </c:manualLayout>
      </c:layout>
      <c:barChart>
        <c:barDir val="bar"/>
        <c:grouping val="clustered"/>
        <c:varyColors val="0"/>
        <c:ser>
          <c:idx val="0"/>
          <c:order val="0"/>
          <c:tx>
            <c:strRef>
              <c:f>Sheet1!$B$1</c:f>
              <c:strCache>
                <c:ptCount val="1"/>
                <c:pt idx="0">
                  <c:v>Prvi odgovor</c:v>
                </c:pt>
              </c:strCache>
            </c:strRef>
          </c:tx>
          <c:spPr>
            <a:solidFill>
              <a:srgbClr val="61C5C3"/>
            </a:solidFill>
            <a:ln w="9525">
              <a:solidFill>
                <a:schemeClr val="bg1"/>
              </a:solidFill>
              <a:prstDash val="solid"/>
            </a:ln>
          </c:spPr>
          <c:invertIfNegative val="0"/>
          <c:dPt>
            <c:idx val="4"/>
            <c:invertIfNegative val="0"/>
            <c:bubble3D val="0"/>
            <c:extLst>
              <c:ext xmlns:c16="http://schemas.microsoft.com/office/drawing/2014/chart" uri="{C3380CC4-5D6E-409C-BE32-E72D297353CC}">
                <c16:uniqueId val="{00000000-F4FF-4B81-8247-65743D24FC99}"/>
              </c:ext>
            </c:extLst>
          </c:dPt>
          <c:dPt>
            <c:idx val="5"/>
            <c:invertIfNegative val="0"/>
            <c:bubble3D val="0"/>
            <c:extLst>
              <c:ext xmlns:c16="http://schemas.microsoft.com/office/drawing/2014/chart" uri="{C3380CC4-5D6E-409C-BE32-E72D297353CC}">
                <c16:uniqueId val="{00000001-F4FF-4B81-8247-65743D24FC99}"/>
              </c:ext>
            </c:extLst>
          </c:dPt>
          <c:dPt>
            <c:idx val="7"/>
            <c:invertIfNegative val="0"/>
            <c:bubble3D val="0"/>
            <c:extLst>
              <c:ext xmlns:c16="http://schemas.microsoft.com/office/drawing/2014/chart" uri="{C3380CC4-5D6E-409C-BE32-E72D297353CC}">
                <c16:uniqueId val="{00000002-F4FF-4B81-8247-65743D24FC99}"/>
              </c:ext>
            </c:extLst>
          </c:dPt>
          <c:dPt>
            <c:idx val="8"/>
            <c:invertIfNegative val="0"/>
            <c:bubble3D val="0"/>
            <c:extLst>
              <c:ext xmlns:c16="http://schemas.microsoft.com/office/drawing/2014/chart" uri="{C3380CC4-5D6E-409C-BE32-E72D297353CC}">
                <c16:uniqueId val="{00000003-F4FF-4B81-8247-65743D24FC99}"/>
              </c:ext>
            </c:extLst>
          </c:dPt>
          <c:dPt>
            <c:idx val="9"/>
            <c:invertIfNegative val="0"/>
            <c:bubble3D val="0"/>
            <c:extLst>
              <c:ext xmlns:c16="http://schemas.microsoft.com/office/drawing/2014/chart" uri="{C3380CC4-5D6E-409C-BE32-E72D297353CC}">
                <c16:uniqueId val="{00000004-F4FF-4B81-8247-65743D24FC99}"/>
              </c:ext>
            </c:extLst>
          </c:dPt>
          <c:dPt>
            <c:idx val="10"/>
            <c:invertIfNegative val="0"/>
            <c:bubble3D val="0"/>
            <c:extLst>
              <c:ext xmlns:c16="http://schemas.microsoft.com/office/drawing/2014/chart" uri="{C3380CC4-5D6E-409C-BE32-E72D297353CC}">
                <c16:uniqueId val="{00000005-F4FF-4B81-8247-65743D24FC99}"/>
              </c:ext>
            </c:extLst>
          </c:dPt>
          <c:dPt>
            <c:idx val="11"/>
            <c:invertIfNegative val="0"/>
            <c:bubble3D val="0"/>
            <c:extLst>
              <c:ext xmlns:c16="http://schemas.microsoft.com/office/drawing/2014/chart" uri="{C3380CC4-5D6E-409C-BE32-E72D297353CC}">
                <c16:uniqueId val="{00000006-F4FF-4B81-8247-65743D24FC99}"/>
              </c:ext>
            </c:extLst>
          </c:dPt>
          <c:dPt>
            <c:idx val="12"/>
            <c:invertIfNegative val="0"/>
            <c:bubble3D val="0"/>
            <c:extLst>
              <c:ext xmlns:c16="http://schemas.microsoft.com/office/drawing/2014/chart" uri="{C3380CC4-5D6E-409C-BE32-E72D297353CC}">
                <c16:uniqueId val="{00000007-F4FF-4B81-8247-65743D24FC99}"/>
              </c:ext>
            </c:extLst>
          </c:dPt>
          <c:dPt>
            <c:idx val="14"/>
            <c:invertIfNegative val="0"/>
            <c:bubble3D val="0"/>
            <c:extLst>
              <c:ext xmlns:c16="http://schemas.microsoft.com/office/drawing/2014/chart" uri="{C3380CC4-5D6E-409C-BE32-E72D297353CC}">
                <c16:uniqueId val="{00000008-F4FF-4B81-8247-65743D24FC99}"/>
              </c:ext>
            </c:extLst>
          </c:dPt>
          <c:dPt>
            <c:idx val="15"/>
            <c:invertIfNegative val="0"/>
            <c:bubble3D val="0"/>
            <c:extLst>
              <c:ext xmlns:c16="http://schemas.microsoft.com/office/drawing/2014/chart" uri="{C3380CC4-5D6E-409C-BE32-E72D297353CC}">
                <c16:uniqueId val="{00000009-F4FF-4B81-8247-65743D24FC99}"/>
              </c:ext>
            </c:extLst>
          </c:dPt>
          <c:dLbls>
            <c:dLbl>
              <c:idx val="27"/>
              <c:layout>
                <c:manualLayout>
                  <c:xMode val="edge"/>
                  <c:yMode val="edge"/>
                  <c:x val="0.33407325194228638"/>
                  <c:y val="0.81418092909535456"/>
                </c:manualLayout>
              </c:layout>
              <c:numFmt formatCode="#\%" sourceLinked="0"/>
              <c:spPr>
                <a:noFill/>
                <a:ln w="37080">
                  <a:noFill/>
                </a:ln>
              </c:spPr>
              <c:txPr>
                <a:bodyPr/>
                <a:lstStyle/>
                <a:p>
                  <a:pPr>
                    <a:defRPr sz="1200" b="0" i="0" u="none" strike="noStrike" baseline="0">
                      <a:solidFill>
                        <a:srgbClr val="000000"/>
                      </a:solidFill>
                      <a:latin typeface="+mn-lt"/>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4FF-4B81-8247-65743D24FC99}"/>
                </c:ext>
              </c:extLst>
            </c:dLbl>
            <c:dLbl>
              <c:idx val="28"/>
              <c:layout>
                <c:manualLayout>
                  <c:xMode val="edge"/>
                  <c:yMode val="edge"/>
                  <c:x val="0.33074361820199777"/>
                  <c:y val="0.8386308068459658"/>
                </c:manualLayout>
              </c:layout>
              <c:numFmt formatCode="#\%" sourceLinked="0"/>
              <c:spPr>
                <a:noFill/>
                <a:ln w="37080">
                  <a:noFill/>
                </a:ln>
              </c:spPr>
              <c:txPr>
                <a:bodyPr/>
                <a:lstStyle/>
                <a:p>
                  <a:pPr>
                    <a:defRPr sz="1200" b="0" i="0" u="none" strike="noStrike" baseline="0">
                      <a:solidFill>
                        <a:srgbClr val="000000"/>
                      </a:solidFill>
                      <a:latin typeface="+mn-lt"/>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FF-4B81-8247-65743D24FC99}"/>
                </c:ext>
              </c:extLst>
            </c:dLbl>
            <c:numFmt formatCode="#\%" sourceLinked="0"/>
            <c:spPr>
              <a:noFill/>
              <a:ln w="37080">
                <a:noFill/>
              </a:ln>
            </c:spPr>
            <c:txPr>
              <a:bodyPr wrap="square" lIns="38100" tIns="19050" rIns="38100" bIns="19050" anchor="ctr">
                <a:spAutoFit/>
              </a:bodyPr>
              <a:lstStyle/>
              <a:p>
                <a:pPr>
                  <a:defRPr sz="1200" b="0"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Visoki porezi i doprinosi na zarade/visoko poresko opterećenje</c:v>
                </c:pt>
                <c:pt idx="1">
                  <c:v>Problemi izazvani pandemijom Covid 19</c:v>
                </c:pt>
                <c:pt idx="2">
                  <c:v>Pala je potražnja</c:v>
                </c:pt>
                <c:pt idx="3">
                  <c:v>Neporeski nameti - takse i naknade</c:v>
                </c:pt>
                <c:pt idx="4">
                  <c:v>Nedostatak radne snage</c:v>
                </c:pt>
                <c:pt idx="5">
                  <c:v>Suvišna birokratija</c:v>
                </c:pt>
                <c:pt idx="6">
                  <c:v>Problemi izazvani krizom usled rata u Ukrajini</c:v>
                </c:pt>
                <c:pt idx="7">
                  <c:v>Pristup finansiranju</c:v>
                </c:pt>
                <c:pt idx="8">
                  <c:v>Kriminal, krađa, korupcija...</c:v>
                </c:pt>
                <c:pt idx="9">
                  <c:v>Nefleksibilno/neadekvatno radno zakonodavstvo</c:v>
                </c:pt>
                <c:pt idx="10">
                  <c:v>Poskupljenje svih inputa/ ekonomska kriza/ pad životnog standarda</c:v>
                </c:pt>
                <c:pt idx="11">
                  <c:v>Nelojalna, neformalna konkurencija</c:v>
                </c:pt>
                <c:pt idx="12">
                  <c:v>Naplata potraživanja</c:v>
                </c:pt>
              </c:strCache>
            </c:strRef>
          </c:cat>
          <c:val>
            <c:numRef>
              <c:f>Sheet1!$B$2:$B$14</c:f>
              <c:numCache>
                <c:formatCode>0.00</c:formatCode>
                <c:ptCount val="13"/>
                <c:pt idx="0">
                  <c:v>48.6</c:v>
                </c:pt>
                <c:pt idx="1">
                  <c:v>47.2</c:v>
                </c:pt>
                <c:pt idx="2">
                  <c:v>34.4</c:v>
                </c:pt>
                <c:pt idx="3">
                  <c:v>23.4</c:v>
                </c:pt>
                <c:pt idx="4">
                  <c:v>17</c:v>
                </c:pt>
                <c:pt idx="5">
                  <c:v>16.2</c:v>
                </c:pt>
                <c:pt idx="6">
                  <c:v>14.9</c:v>
                </c:pt>
                <c:pt idx="7">
                  <c:v>9.1</c:v>
                </c:pt>
                <c:pt idx="8">
                  <c:v>6.7</c:v>
                </c:pt>
                <c:pt idx="9">
                  <c:v>6.6</c:v>
                </c:pt>
                <c:pt idx="10">
                  <c:v>2.9</c:v>
                </c:pt>
                <c:pt idx="11">
                  <c:v>1</c:v>
                </c:pt>
                <c:pt idx="12">
                  <c:v>0.9</c:v>
                </c:pt>
              </c:numCache>
            </c:numRef>
          </c:val>
          <c:extLst>
            <c:ext xmlns:c16="http://schemas.microsoft.com/office/drawing/2014/chart" uri="{C3380CC4-5D6E-409C-BE32-E72D297353CC}">
              <c16:uniqueId val="{0000000C-F4FF-4B81-8247-65743D24FC99}"/>
            </c:ext>
          </c:extLst>
        </c:ser>
        <c:dLbls>
          <c:showLegendKey val="0"/>
          <c:showVal val="1"/>
          <c:showCatName val="0"/>
          <c:showSerName val="0"/>
          <c:showPercent val="0"/>
          <c:showBubbleSize val="0"/>
        </c:dLbls>
        <c:gapWidth val="30"/>
        <c:axId val="174136600"/>
        <c:axId val="1"/>
      </c:barChart>
      <c:catAx>
        <c:axId val="174136600"/>
        <c:scaling>
          <c:orientation val="maxMin"/>
        </c:scaling>
        <c:delete val="0"/>
        <c:axPos val="l"/>
        <c:numFmt formatCode="General" sourceLinked="1"/>
        <c:majorTickMark val="none"/>
        <c:minorTickMark val="none"/>
        <c:tickLblPos val="nextTo"/>
        <c:spPr>
          <a:ln w="9270">
            <a:noFill/>
          </a:ln>
        </c:spPr>
        <c:txPr>
          <a:bodyPr rot="0" vert="horz"/>
          <a:lstStyle/>
          <a:p>
            <a:pPr>
              <a:defRPr sz="1000" b="0" i="0" u="none" strike="noStrike" baseline="0">
                <a:solidFill>
                  <a:srgbClr val="000000"/>
                </a:solidFill>
                <a:latin typeface="+mn-lt"/>
                <a:ea typeface="Calibri"/>
                <a:cs typeface="Calibri"/>
              </a:defRPr>
            </a:pPr>
            <a:endParaRPr lang="en-US"/>
          </a:p>
        </c:txPr>
        <c:crossAx val="1"/>
        <c:crosses val="autoZero"/>
        <c:auto val="1"/>
        <c:lblAlgn val="ctr"/>
        <c:lblOffset val="100"/>
        <c:noMultiLvlLbl val="0"/>
      </c:catAx>
      <c:valAx>
        <c:axId val="1"/>
        <c:scaling>
          <c:orientation val="minMax"/>
          <c:max val="65"/>
          <c:min val="0"/>
        </c:scaling>
        <c:delete val="1"/>
        <c:axPos val="t"/>
        <c:numFmt formatCode="0.00" sourceLinked="1"/>
        <c:majorTickMark val="out"/>
        <c:minorTickMark val="none"/>
        <c:tickLblPos val="nextTo"/>
        <c:crossAx val="174136600"/>
        <c:crosses val="autoZero"/>
        <c:crossBetween val="between"/>
      </c:valAx>
      <c:spPr>
        <a:noFill/>
        <a:ln w="37080">
          <a:noFill/>
        </a:ln>
      </c:spPr>
    </c:plotArea>
    <c:plotVisOnly val="1"/>
    <c:dispBlanksAs val="gap"/>
    <c:showDLblsOverMax val="0"/>
  </c:chart>
  <c:spPr>
    <a:noFill/>
    <a:ln>
      <a:noFill/>
    </a:ln>
  </c:spPr>
  <c:txPr>
    <a:bodyPr/>
    <a:lstStyle/>
    <a:p>
      <a:pPr>
        <a:defRPr sz="2628" b="1"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6247550647679"/>
          <c:y val="0"/>
          <c:w val="0.49037524493523205"/>
          <c:h val="1"/>
        </c:manualLayout>
      </c:layout>
      <c:barChart>
        <c:barDir val="bar"/>
        <c:grouping val="clustered"/>
        <c:varyColors val="0"/>
        <c:ser>
          <c:idx val="0"/>
          <c:order val="0"/>
          <c:tx>
            <c:strRef>
              <c:f>Sheet1!$B$1</c:f>
              <c:strCache>
                <c:ptCount val="1"/>
                <c:pt idx="0">
                  <c:v>2022</c:v>
                </c:pt>
              </c:strCache>
            </c:strRef>
          </c:tx>
          <c:spPr>
            <a:solidFill>
              <a:srgbClr val="61C5C3"/>
            </a:solidFill>
            <a:ln w="9525">
              <a:solidFill>
                <a:schemeClr val="bg1"/>
              </a:solidFill>
              <a:prstDash val="solid"/>
            </a:ln>
          </c:spPr>
          <c:invertIfNegative val="0"/>
          <c:dPt>
            <c:idx val="4"/>
            <c:invertIfNegative val="0"/>
            <c:bubble3D val="0"/>
            <c:extLst>
              <c:ext xmlns:c16="http://schemas.microsoft.com/office/drawing/2014/chart" uri="{C3380CC4-5D6E-409C-BE32-E72D297353CC}">
                <c16:uniqueId val="{00000001-FAF4-4B78-83AD-2E9577982D19}"/>
              </c:ext>
            </c:extLst>
          </c:dPt>
          <c:dPt>
            <c:idx val="5"/>
            <c:invertIfNegative val="0"/>
            <c:bubble3D val="0"/>
            <c:extLst>
              <c:ext xmlns:c16="http://schemas.microsoft.com/office/drawing/2014/chart" uri="{C3380CC4-5D6E-409C-BE32-E72D297353CC}">
                <c16:uniqueId val="{00000002-FAF4-4B78-83AD-2E9577982D19}"/>
              </c:ext>
            </c:extLst>
          </c:dPt>
          <c:dPt>
            <c:idx val="7"/>
            <c:invertIfNegative val="0"/>
            <c:bubble3D val="0"/>
            <c:extLst>
              <c:ext xmlns:c16="http://schemas.microsoft.com/office/drawing/2014/chart" uri="{C3380CC4-5D6E-409C-BE32-E72D297353CC}">
                <c16:uniqueId val="{00000003-FAF4-4B78-83AD-2E9577982D19}"/>
              </c:ext>
            </c:extLst>
          </c:dPt>
          <c:dPt>
            <c:idx val="8"/>
            <c:invertIfNegative val="0"/>
            <c:bubble3D val="0"/>
            <c:extLst>
              <c:ext xmlns:c16="http://schemas.microsoft.com/office/drawing/2014/chart" uri="{C3380CC4-5D6E-409C-BE32-E72D297353CC}">
                <c16:uniqueId val="{00000004-FAF4-4B78-83AD-2E9577982D19}"/>
              </c:ext>
            </c:extLst>
          </c:dPt>
          <c:dPt>
            <c:idx val="9"/>
            <c:invertIfNegative val="0"/>
            <c:bubble3D val="0"/>
            <c:extLst>
              <c:ext xmlns:c16="http://schemas.microsoft.com/office/drawing/2014/chart" uri="{C3380CC4-5D6E-409C-BE32-E72D297353CC}">
                <c16:uniqueId val="{00000005-FAF4-4B78-83AD-2E9577982D19}"/>
              </c:ext>
            </c:extLst>
          </c:dPt>
          <c:dPt>
            <c:idx val="10"/>
            <c:invertIfNegative val="0"/>
            <c:bubble3D val="0"/>
            <c:extLst>
              <c:ext xmlns:c16="http://schemas.microsoft.com/office/drawing/2014/chart" uri="{C3380CC4-5D6E-409C-BE32-E72D297353CC}">
                <c16:uniqueId val="{00000006-FAF4-4B78-83AD-2E9577982D19}"/>
              </c:ext>
            </c:extLst>
          </c:dPt>
          <c:dPt>
            <c:idx val="14"/>
            <c:invertIfNegative val="0"/>
            <c:bubble3D val="0"/>
            <c:extLst>
              <c:ext xmlns:c16="http://schemas.microsoft.com/office/drawing/2014/chart" uri="{C3380CC4-5D6E-409C-BE32-E72D297353CC}">
                <c16:uniqueId val="{00000007-FAF4-4B78-83AD-2E9577982D19}"/>
              </c:ext>
            </c:extLst>
          </c:dPt>
          <c:dPt>
            <c:idx val="15"/>
            <c:invertIfNegative val="0"/>
            <c:bubble3D val="0"/>
            <c:extLst>
              <c:ext xmlns:c16="http://schemas.microsoft.com/office/drawing/2014/chart" uri="{C3380CC4-5D6E-409C-BE32-E72D297353CC}">
                <c16:uniqueId val="{00000008-FAF4-4B78-83AD-2E9577982D19}"/>
              </c:ext>
            </c:extLst>
          </c:dPt>
          <c:dLbls>
            <c:dLbl>
              <c:idx val="11"/>
              <c:numFmt formatCode="0.0&quot;%&quot;" sourceLinked="0"/>
              <c:spPr>
                <a:noFill/>
                <a:ln w="37080">
                  <a:noFill/>
                </a:ln>
              </c:spPr>
              <c:txPr>
                <a:bodyPr wrap="square" lIns="38100" tIns="19050" rIns="38100" bIns="19050" anchor="ctr">
                  <a:spAutoFit/>
                </a:bodyPr>
                <a:lstStyle/>
                <a:p>
                  <a:pPr>
                    <a:defRPr sz="120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9-FAF4-4B78-83AD-2E9577982D19}"/>
                </c:ext>
              </c:extLst>
            </c:dLbl>
            <c:dLbl>
              <c:idx val="12"/>
              <c:numFmt formatCode="0.0&quot;%&quot;" sourceLinked="0"/>
              <c:spPr>
                <a:noFill/>
                <a:ln w="37080">
                  <a:noFill/>
                </a:ln>
              </c:spPr>
              <c:txPr>
                <a:bodyPr wrap="square" lIns="38100" tIns="19050" rIns="38100" bIns="19050" anchor="ctr">
                  <a:spAutoFit/>
                </a:bodyPr>
                <a:lstStyle/>
                <a:p>
                  <a:pPr>
                    <a:defRPr sz="120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A-FAF4-4B78-83AD-2E9577982D19}"/>
                </c:ext>
              </c:extLst>
            </c:dLbl>
            <c:dLbl>
              <c:idx val="27"/>
              <c:layout>
                <c:manualLayout>
                  <c:xMode val="edge"/>
                  <c:yMode val="edge"/>
                  <c:x val="0.33407325194228638"/>
                  <c:y val="0.81418092909535456"/>
                </c:manualLayout>
              </c:layout>
              <c:numFmt formatCode="0&quot;%&quot;" sourceLinked="0"/>
              <c:spPr>
                <a:noFill/>
                <a:ln w="37080">
                  <a:noFill/>
                </a:ln>
              </c:spPr>
              <c:txPr>
                <a:bodyPr/>
                <a:lstStyle/>
                <a:p>
                  <a:pPr>
                    <a:defRPr sz="1200" b="1" i="0" u="none" strike="noStrike" baseline="0">
                      <a:solidFill>
                        <a:srgbClr val="000000"/>
                      </a:solidFill>
                      <a:latin typeface="+mn-lt"/>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F4-4B78-83AD-2E9577982D19}"/>
                </c:ext>
              </c:extLst>
            </c:dLbl>
            <c:dLbl>
              <c:idx val="28"/>
              <c:layout>
                <c:manualLayout>
                  <c:xMode val="edge"/>
                  <c:yMode val="edge"/>
                  <c:x val="0.33074361820199777"/>
                  <c:y val="0.8386308068459658"/>
                </c:manualLayout>
              </c:layout>
              <c:numFmt formatCode="0&quot;%&quot;" sourceLinked="0"/>
              <c:spPr>
                <a:noFill/>
                <a:ln w="37080">
                  <a:noFill/>
                </a:ln>
              </c:spPr>
              <c:txPr>
                <a:bodyPr/>
                <a:lstStyle/>
                <a:p>
                  <a:pPr>
                    <a:defRPr sz="1200" b="1" i="0" u="none" strike="noStrike" baseline="0">
                      <a:solidFill>
                        <a:srgbClr val="000000"/>
                      </a:solidFill>
                      <a:latin typeface="+mn-lt"/>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F4-4B78-83AD-2E9577982D19}"/>
                </c:ext>
              </c:extLst>
            </c:dLbl>
            <c:numFmt formatCode="0&quot;%&quot;" sourceLinked="0"/>
            <c:spPr>
              <a:noFill/>
              <a:ln w="37080">
                <a:noFill/>
              </a:ln>
            </c:spPr>
            <c:txPr>
              <a:bodyPr wrap="square" lIns="38100" tIns="19050" rIns="38100" bIns="19050" anchor="ctr">
                <a:spAutoFit/>
              </a:bodyPr>
              <a:lstStyle/>
              <a:p>
                <a:pPr>
                  <a:defRPr sz="120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Uspevamo da redovno izmirujemo pripadajuće poreze i doprinose na zarade zaposlenih</c:v>
                </c:pt>
                <c:pt idx="1">
                  <c:v>Trenutno imamo zaostatke u izmirivanju pripadajućih poreza i doprinosa na zarade zaposlenih ali se trudimo da nadjemo način da rešimo sva zaostala plaćanja</c:v>
                </c:pt>
                <c:pt idx="2">
                  <c:v>Teška ekonomska situacija nas je naterala da ne izmirujemo redovno obaveze vezane za uplatu poreza i doprinosa na zarade zaposlenih, ali se trudimo da kašnjenja ne budu duža od 3 meseca</c:v>
                </c:pt>
                <c:pt idx="3">
                  <c:v>Teška ekonomska situacija nas je naterala da ne izmirujemo redovno obaveze vezane za uplatu poreza i doprinosa na zarade zaposlenih, ali u slučaju da neko od radnika ode u penziju ili napusti firmu, uplatimo retroaktivno sve zaostale poreze i doprinose</c:v>
                </c:pt>
                <c:pt idx="4">
                  <c:v>Odbijam da odgovorim</c:v>
                </c:pt>
              </c:strCache>
            </c:strRef>
          </c:cat>
          <c:val>
            <c:numRef>
              <c:f>Sheet1!$B$2:$B$6</c:f>
              <c:numCache>
                <c:formatCode>0</c:formatCode>
                <c:ptCount val="5"/>
                <c:pt idx="0">
                  <c:v>90.7</c:v>
                </c:pt>
                <c:pt idx="1">
                  <c:v>5.2</c:v>
                </c:pt>
                <c:pt idx="2">
                  <c:v>1.8</c:v>
                </c:pt>
                <c:pt idx="3">
                  <c:v>0.4</c:v>
                </c:pt>
                <c:pt idx="4">
                  <c:v>1.6</c:v>
                </c:pt>
              </c:numCache>
            </c:numRef>
          </c:val>
          <c:extLst>
            <c:ext xmlns:c16="http://schemas.microsoft.com/office/drawing/2014/chart" uri="{C3380CC4-5D6E-409C-BE32-E72D297353CC}">
              <c16:uniqueId val="{0000000D-FAF4-4B78-83AD-2E9577982D19}"/>
            </c:ext>
          </c:extLst>
        </c:ser>
        <c:ser>
          <c:idx val="1"/>
          <c:order val="1"/>
          <c:tx>
            <c:strRef>
              <c:f>Sheet1!$C$1</c:f>
              <c:strCache>
                <c:ptCount val="1"/>
                <c:pt idx="0">
                  <c:v>2017</c:v>
                </c:pt>
              </c:strCache>
            </c:strRef>
          </c:tx>
          <c:spPr>
            <a:solidFill>
              <a:srgbClr val="D2E7E7"/>
            </a:solidFill>
            <a:ln>
              <a:solidFill>
                <a:schemeClr val="bg1"/>
              </a:solidFill>
            </a:ln>
          </c:spPr>
          <c:invertIfNegative val="0"/>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rgbClr val="000000"/>
                    </a:solidFill>
                    <a:latin typeface="+mn-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Uspevamo da redovno izmirujemo pripadajuće poreze i doprinose na zarade zaposlenih</c:v>
                </c:pt>
                <c:pt idx="1">
                  <c:v>Trenutno imamo zaostatke u izmirivanju pripadajućih poreza i doprinosa na zarade zaposlenih ali se trudimo da nadjemo način da rešimo sva zaostala plaćanja</c:v>
                </c:pt>
                <c:pt idx="2">
                  <c:v>Teška ekonomska situacija nas je naterala da ne izmirujemo redovno obaveze vezane za uplatu poreza i doprinosa na zarade zaposlenih, ali se trudimo da kašnjenja ne budu duža od 3 meseca</c:v>
                </c:pt>
                <c:pt idx="3">
                  <c:v>Teška ekonomska situacija nas je naterala da ne izmirujemo redovno obaveze vezane za uplatu poreza i doprinosa na zarade zaposlenih, ali u slučaju da neko od radnika ode u penziju ili napusti firmu, uplatimo retroaktivno sve zaostale poreze i doprinose</c:v>
                </c:pt>
                <c:pt idx="4">
                  <c:v>Odbijam da odgovorim</c:v>
                </c:pt>
              </c:strCache>
            </c:strRef>
          </c:cat>
          <c:val>
            <c:numRef>
              <c:f>Sheet1!$C$2:$C$6</c:f>
              <c:numCache>
                <c:formatCode>General</c:formatCode>
                <c:ptCount val="5"/>
                <c:pt idx="0">
                  <c:v>87.8</c:v>
                </c:pt>
                <c:pt idx="1">
                  <c:v>8.1999999999999993</c:v>
                </c:pt>
                <c:pt idx="2">
                  <c:v>2.1</c:v>
                </c:pt>
                <c:pt idx="3">
                  <c:v>1</c:v>
                </c:pt>
              </c:numCache>
            </c:numRef>
          </c:val>
          <c:extLst>
            <c:ext xmlns:c16="http://schemas.microsoft.com/office/drawing/2014/chart" uri="{C3380CC4-5D6E-409C-BE32-E72D297353CC}">
              <c16:uniqueId val="{0000000E-FAF4-4B78-83AD-2E9577982D19}"/>
            </c:ext>
          </c:extLst>
        </c:ser>
        <c:dLbls>
          <c:showLegendKey val="0"/>
          <c:showVal val="1"/>
          <c:showCatName val="0"/>
          <c:showSerName val="0"/>
          <c:showPercent val="0"/>
          <c:showBubbleSize val="0"/>
        </c:dLbls>
        <c:gapWidth val="30"/>
        <c:axId val="174136600"/>
        <c:axId val="1"/>
      </c:barChart>
      <c:catAx>
        <c:axId val="174136600"/>
        <c:scaling>
          <c:orientation val="maxMin"/>
        </c:scaling>
        <c:delete val="0"/>
        <c:axPos val="l"/>
        <c:numFmt formatCode="General" sourceLinked="1"/>
        <c:majorTickMark val="none"/>
        <c:minorTickMark val="none"/>
        <c:tickLblPos val="nextTo"/>
        <c:spPr>
          <a:ln w="9270">
            <a:noFill/>
          </a:ln>
        </c:spPr>
        <c:txPr>
          <a:bodyPr rot="0" vert="horz"/>
          <a:lstStyle/>
          <a:p>
            <a:pPr>
              <a:defRPr sz="1000" b="0" i="0" u="none" strike="noStrike" baseline="0">
                <a:solidFill>
                  <a:srgbClr val="000000"/>
                </a:solidFill>
                <a:latin typeface="+mn-lt"/>
                <a:ea typeface="Calibri"/>
                <a:cs typeface="Calibri"/>
              </a:defRPr>
            </a:pPr>
            <a:endParaRPr lang="en-US"/>
          </a:p>
        </c:txPr>
        <c:crossAx val="1"/>
        <c:crosses val="autoZero"/>
        <c:auto val="1"/>
        <c:lblAlgn val="ctr"/>
        <c:lblOffset val="100"/>
        <c:noMultiLvlLbl val="0"/>
      </c:catAx>
      <c:valAx>
        <c:axId val="1"/>
        <c:scaling>
          <c:orientation val="minMax"/>
          <c:min val="0"/>
        </c:scaling>
        <c:delete val="1"/>
        <c:axPos val="t"/>
        <c:numFmt formatCode="0" sourceLinked="1"/>
        <c:majorTickMark val="out"/>
        <c:minorTickMark val="none"/>
        <c:tickLblPos val="nextTo"/>
        <c:crossAx val="174136600"/>
        <c:crosses val="autoZero"/>
        <c:crossBetween val="between"/>
      </c:valAx>
      <c:spPr>
        <a:noFill/>
        <a:ln w="37080">
          <a:noFill/>
        </a:ln>
      </c:spPr>
    </c:plotArea>
    <c:legend>
      <c:legendPos val="r"/>
      <c:layout>
        <c:manualLayout>
          <c:xMode val="edge"/>
          <c:yMode val="edge"/>
          <c:x val="0.81255364320322965"/>
          <c:y val="0.40078395843918407"/>
          <c:w val="7.1374914624919697E-2"/>
          <c:h val="0.16141137005001255"/>
        </c:manualLayout>
      </c:layout>
      <c:overlay val="0"/>
      <c:txPr>
        <a:bodyPr/>
        <a:lstStyle/>
        <a:p>
          <a:pPr>
            <a:defRPr sz="1200">
              <a:latin typeface="+mj-lt"/>
            </a:defRPr>
          </a:pPr>
          <a:endParaRPr lang="en-US"/>
        </a:p>
      </c:txPr>
    </c:legend>
    <c:plotVisOnly val="1"/>
    <c:dispBlanksAs val="gap"/>
    <c:showDLblsOverMax val="0"/>
  </c:chart>
  <c:spPr>
    <a:noFill/>
    <a:ln>
      <a:noFill/>
    </a:ln>
  </c:spPr>
  <c:txPr>
    <a:bodyPr/>
    <a:lstStyle/>
    <a:p>
      <a:pPr>
        <a:defRPr sz="2628" b="1"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34877851806988"/>
          <c:y val="0"/>
          <c:w val="0.60699816154279629"/>
          <c:h val="1"/>
        </c:manualLayout>
      </c:layout>
      <c:barChart>
        <c:barDir val="bar"/>
        <c:grouping val="clustered"/>
        <c:varyColors val="0"/>
        <c:ser>
          <c:idx val="0"/>
          <c:order val="0"/>
          <c:tx>
            <c:strRef>
              <c:f>Sheet1!$B$1</c:f>
              <c:strCache>
                <c:ptCount val="1"/>
                <c:pt idx="0">
                  <c:v>2022</c:v>
                </c:pt>
              </c:strCache>
            </c:strRef>
          </c:tx>
          <c:spPr>
            <a:solidFill>
              <a:srgbClr val="61C5C3"/>
            </a:solidFill>
            <a:ln>
              <a:noFill/>
            </a:ln>
            <a:effectLst/>
          </c:spPr>
          <c:invertIfNegative val="0"/>
          <c:dPt>
            <c:idx val="0"/>
            <c:invertIfNegative val="0"/>
            <c:bubble3D val="0"/>
            <c:spPr>
              <a:solidFill>
                <a:srgbClr val="61C5C3"/>
              </a:solidFill>
              <a:ln>
                <a:noFill/>
              </a:ln>
              <a:effectLst/>
            </c:spPr>
            <c:extLst>
              <c:ext xmlns:c16="http://schemas.microsoft.com/office/drawing/2014/chart" uri="{C3380CC4-5D6E-409C-BE32-E72D297353CC}">
                <c16:uniqueId val="{00000001-6A97-4AA8-BBEE-4332FCD7B1CB}"/>
              </c:ext>
            </c:extLst>
          </c:dPt>
          <c:dPt>
            <c:idx val="3"/>
            <c:invertIfNegative val="0"/>
            <c:bubble3D val="0"/>
            <c:spPr>
              <a:solidFill>
                <a:srgbClr val="61C5C3"/>
              </a:solidFill>
              <a:ln>
                <a:noFill/>
              </a:ln>
              <a:effectLst/>
            </c:spPr>
            <c:extLst>
              <c:ext xmlns:c16="http://schemas.microsoft.com/office/drawing/2014/chart" uri="{C3380CC4-5D6E-409C-BE32-E72D297353CC}">
                <c16:uniqueId val="{00000003-6A97-4AA8-BBEE-4332FCD7B1CB}"/>
              </c:ext>
            </c:extLst>
          </c:dPt>
          <c:dPt>
            <c:idx val="11"/>
            <c:invertIfNegative val="0"/>
            <c:bubble3D val="0"/>
            <c:spPr>
              <a:solidFill>
                <a:srgbClr val="61C5C3"/>
              </a:solidFill>
              <a:ln>
                <a:noFill/>
              </a:ln>
              <a:effectLst/>
            </c:spPr>
            <c:extLst>
              <c:ext xmlns:c16="http://schemas.microsoft.com/office/drawing/2014/chart" uri="{C3380CC4-5D6E-409C-BE32-E72D297353CC}">
                <c16:uniqueId val="{00000005-6A97-4AA8-BBEE-4332FCD7B1CB}"/>
              </c:ext>
            </c:extLst>
          </c:dPt>
          <c:dPt>
            <c:idx val="12"/>
            <c:invertIfNegative val="0"/>
            <c:bubble3D val="0"/>
            <c:spPr>
              <a:solidFill>
                <a:srgbClr val="61C5C3"/>
              </a:solidFill>
              <a:ln>
                <a:noFill/>
              </a:ln>
              <a:effectLst/>
            </c:spPr>
            <c:extLst>
              <c:ext xmlns:c16="http://schemas.microsoft.com/office/drawing/2014/chart" uri="{C3380CC4-5D6E-409C-BE32-E72D297353CC}">
                <c16:uniqueId val="{00000007-6A97-4AA8-BBEE-4332FCD7B1C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c:f>
              <c:strCache>
                <c:ptCount val="3"/>
                <c:pt idx="0">
                  <c:v>Uplaćuju se puni doprinosi</c:v>
                </c:pt>
                <c:pt idx="1">
                  <c:v>Uplaćuju se delimično doprinosi</c:v>
                </c:pt>
                <c:pt idx="2">
                  <c:v>Uopšte se ne uplaćuju doprinosi</c:v>
                </c:pt>
              </c:strCache>
              <c:extLst/>
            </c:strRef>
          </c:cat>
          <c:val>
            <c:numRef>
              <c:f>Sheet1!$B$1:$B$4</c:f>
              <c:numCache>
                <c:formatCode>General</c:formatCode>
                <c:ptCount val="3"/>
                <c:pt idx="0">
                  <c:v>88.1</c:v>
                </c:pt>
                <c:pt idx="1">
                  <c:v>7.9</c:v>
                </c:pt>
                <c:pt idx="2">
                  <c:v>4</c:v>
                </c:pt>
              </c:numCache>
              <c:extLst/>
            </c:numRef>
          </c:val>
          <c:extLst>
            <c:ext xmlns:c16="http://schemas.microsoft.com/office/drawing/2014/chart" uri="{C3380CC4-5D6E-409C-BE32-E72D297353CC}">
              <c16:uniqueId val="{00000008-6A97-4AA8-BBEE-4332FCD7B1CB}"/>
            </c:ext>
          </c:extLst>
        </c:ser>
        <c:ser>
          <c:idx val="1"/>
          <c:order val="1"/>
          <c:tx>
            <c:strRef>
              <c:f>Sheet1!$C$1</c:f>
              <c:strCache>
                <c:ptCount val="1"/>
                <c:pt idx="0">
                  <c:v>2019</c:v>
                </c:pt>
              </c:strCache>
            </c:strRef>
          </c:tx>
          <c:spPr>
            <a:solidFill>
              <a:srgbClr val="D2E7E7"/>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c:f>
              <c:strCache>
                <c:ptCount val="3"/>
                <c:pt idx="0">
                  <c:v>Uplaćuju se puni doprinosi</c:v>
                </c:pt>
                <c:pt idx="1">
                  <c:v>Uplaćuju se delimično doprinosi</c:v>
                </c:pt>
                <c:pt idx="2">
                  <c:v>Uopšte se ne uplaćuju doprinosi</c:v>
                </c:pt>
              </c:strCache>
              <c:extLst/>
            </c:strRef>
          </c:cat>
          <c:val>
            <c:numRef>
              <c:f>Sheet1!$C$1:$C$4</c:f>
              <c:numCache>
                <c:formatCode>General</c:formatCode>
                <c:ptCount val="3"/>
                <c:pt idx="0">
                  <c:v>73</c:v>
                </c:pt>
                <c:pt idx="1">
                  <c:v>18</c:v>
                </c:pt>
                <c:pt idx="2">
                  <c:v>8</c:v>
                </c:pt>
              </c:numCache>
              <c:extLst/>
            </c:numRef>
          </c:val>
          <c:extLst>
            <c:ext xmlns:c16="http://schemas.microsoft.com/office/drawing/2014/chart" uri="{C3380CC4-5D6E-409C-BE32-E72D297353CC}">
              <c16:uniqueId val="{00000009-6A97-4AA8-BBEE-4332FCD7B1CB}"/>
            </c:ext>
          </c:extLst>
        </c:ser>
        <c:ser>
          <c:idx val="2"/>
          <c:order val="2"/>
          <c:tx>
            <c:strRef>
              <c:f>Sheet1!$D$1</c:f>
              <c:strCache>
                <c:ptCount val="1"/>
                <c:pt idx="0">
                  <c:v>2017</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c:f>
              <c:strCache>
                <c:ptCount val="3"/>
                <c:pt idx="0">
                  <c:v>Uplaćuju se puni doprinosi</c:v>
                </c:pt>
                <c:pt idx="1">
                  <c:v>Uplaćuju se delimično doprinosi</c:v>
                </c:pt>
                <c:pt idx="2">
                  <c:v>Uopšte se ne uplaćuju doprinosi</c:v>
                </c:pt>
              </c:strCache>
              <c:extLst/>
            </c:strRef>
          </c:cat>
          <c:val>
            <c:numRef>
              <c:f>Sheet1!$D$1:$D$4</c:f>
              <c:numCache>
                <c:formatCode>General</c:formatCode>
                <c:ptCount val="3"/>
                <c:pt idx="0">
                  <c:v>87</c:v>
                </c:pt>
                <c:pt idx="1">
                  <c:v>8</c:v>
                </c:pt>
                <c:pt idx="2">
                  <c:v>5</c:v>
                </c:pt>
              </c:numCache>
              <c:extLst/>
            </c:numRef>
          </c:val>
          <c:extLst>
            <c:ext xmlns:c16="http://schemas.microsoft.com/office/drawing/2014/chart" uri="{C3380CC4-5D6E-409C-BE32-E72D297353CC}">
              <c16:uniqueId val="{0000000A-6A97-4AA8-BBEE-4332FCD7B1CB}"/>
            </c:ext>
          </c:extLst>
        </c:ser>
        <c:dLbls>
          <c:showLegendKey val="0"/>
          <c:showVal val="0"/>
          <c:showCatName val="0"/>
          <c:showSerName val="0"/>
          <c:showPercent val="0"/>
          <c:showBubbleSize val="0"/>
        </c:dLbls>
        <c:gapWidth val="55"/>
        <c:overlap val="-14"/>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out"/>
        <c:minorTickMark val="none"/>
        <c:tickLblPos val="nextTo"/>
        <c:crossAx val="767469608"/>
        <c:crosses val="autoZero"/>
        <c:crossBetween val="between"/>
      </c:valAx>
      <c:spPr>
        <a:solidFill>
          <a:schemeClr val="bg1"/>
        </a:solidFill>
        <a:ln>
          <a:noFill/>
        </a:ln>
        <a:effectLst/>
      </c:spPr>
    </c:plotArea>
    <c:legend>
      <c:legendPos val="r"/>
      <c:layout>
        <c:manualLayout>
          <c:xMode val="edge"/>
          <c:yMode val="edge"/>
          <c:x val="0.6472797462817147"/>
          <c:y val="0.73732515171473345"/>
          <c:w val="0.19324562554680669"/>
          <c:h val="0.24672083589773283"/>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692440852162301"/>
          <c:y val="2.3669646274231744E-2"/>
          <c:w val="0.91535566102465804"/>
          <c:h val="0.66117145689170898"/>
        </c:manualLayout>
      </c:layout>
      <c:doughnutChart>
        <c:varyColors val="1"/>
        <c:ser>
          <c:idx val="0"/>
          <c:order val="0"/>
          <c:tx>
            <c:strRef>
              <c:f>Sheet1!$B$1</c:f>
              <c:strCache>
                <c:ptCount val="1"/>
                <c:pt idx="0">
                  <c:v>Column1</c:v>
                </c:pt>
              </c:strCache>
            </c:strRef>
          </c:tx>
          <c:spPr>
            <a:ln>
              <a:solidFill>
                <a:srgbClr val="FFFFFF"/>
              </a:solidFill>
            </a:ln>
          </c:spPr>
          <c:dPt>
            <c:idx val="0"/>
            <c:bubble3D val="0"/>
            <c:spPr>
              <a:solidFill>
                <a:srgbClr val="D2E7E7"/>
              </a:solidFill>
              <a:ln>
                <a:solidFill>
                  <a:srgbClr val="FFFFFF"/>
                </a:solidFill>
              </a:ln>
            </c:spPr>
            <c:extLst>
              <c:ext xmlns:c16="http://schemas.microsoft.com/office/drawing/2014/chart" uri="{C3380CC4-5D6E-409C-BE32-E72D297353CC}">
                <c16:uniqueId val="{00000001-5974-4C89-A61E-753A8A376D52}"/>
              </c:ext>
            </c:extLst>
          </c:dPt>
          <c:dPt>
            <c:idx val="1"/>
            <c:bubble3D val="0"/>
            <c:spPr>
              <a:solidFill>
                <a:srgbClr val="61C5C3"/>
              </a:solidFill>
              <a:ln>
                <a:solidFill>
                  <a:srgbClr val="FFFFFF"/>
                </a:solidFill>
              </a:ln>
            </c:spPr>
            <c:extLst>
              <c:ext xmlns:c16="http://schemas.microsoft.com/office/drawing/2014/chart" uri="{C3380CC4-5D6E-409C-BE32-E72D297353CC}">
                <c16:uniqueId val="{00000003-5974-4C89-A61E-753A8A376D52}"/>
              </c:ext>
            </c:extLst>
          </c:dPt>
          <c:dLbls>
            <c:delete val="1"/>
          </c:dLbls>
          <c:cat>
            <c:numRef>
              <c:f>Sheet1!$A$2:$A$3</c:f>
              <c:numCache>
                <c:formatCode>General</c:formatCode>
                <c:ptCount val="2"/>
              </c:numCache>
            </c:num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5974-4C89-A61E-753A8A376D52}"/>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solidFill>
              <a:srgbClr val="61C5C3"/>
            </a:solidFill>
            <a:ln>
              <a:solidFill>
                <a:srgbClr val="FFFFFF"/>
              </a:solidFill>
            </a:ln>
          </c:spPr>
          <c:dPt>
            <c:idx val="0"/>
            <c:bubble3D val="0"/>
            <c:spPr>
              <a:solidFill>
                <a:srgbClr val="D2E7E7"/>
              </a:solidFill>
              <a:ln>
                <a:solidFill>
                  <a:srgbClr val="FFFFFF"/>
                </a:solidFill>
              </a:ln>
            </c:spPr>
            <c:extLst>
              <c:ext xmlns:c16="http://schemas.microsoft.com/office/drawing/2014/chart" uri="{C3380CC4-5D6E-409C-BE32-E72D297353CC}">
                <c16:uniqueId val="{00000001-9A6A-41F8-BBF3-06CC131D802B}"/>
              </c:ext>
            </c:extLst>
          </c:dPt>
          <c:dPt>
            <c:idx val="1"/>
            <c:bubble3D val="0"/>
            <c:extLst>
              <c:ext xmlns:c16="http://schemas.microsoft.com/office/drawing/2014/chart" uri="{C3380CC4-5D6E-409C-BE32-E72D297353CC}">
                <c16:uniqueId val="{00000003-9A6A-41F8-BBF3-06CC131D802B}"/>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c:ext xmlns:c16="http://schemas.microsoft.com/office/drawing/2014/chart" uri="{C3380CC4-5D6E-409C-BE32-E72D297353CC}">
              <c16:uniqueId val="{00000004-9A6A-41F8-BBF3-06CC131D802B}"/>
            </c:ext>
          </c:extLst>
        </c:ser>
        <c:dLbls>
          <c:showLegendKey val="0"/>
          <c:showVal val="1"/>
          <c:showCatName val="0"/>
          <c:showSerName val="0"/>
          <c:showPercent val="0"/>
          <c:showBubbleSize val="0"/>
          <c:showLeaderLines val="1"/>
        </c:dLbls>
        <c:firstSliceAng val="0"/>
        <c:holeSize val="6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9273F-BFB9-994F-5DFF-2D1AF8E098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3297048-82EC-F6DE-47B5-CFC89BEE36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ABF52-1187-4B60-8A66-3046C64D488B}" type="datetimeFigureOut">
              <a:rPr lang="en-GB" smtClean="0"/>
              <a:t>28/07/2022</a:t>
            </a:fld>
            <a:endParaRPr lang="en-GB"/>
          </a:p>
        </p:txBody>
      </p:sp>
      <p:sp>
        <p:nvSpPr>
          <p:cNvPr id="4" name="Footer Placeholder 3">
            <a:extLst>
              <a:ext uri="{FF2B5EF4-FFF2-40B4-BE49-F238E27FC236}">
                <a16:creationId xmlns:a16="http://schemas.microsoft.com/office/drawing/2014/main" id="{639B34A2-E6EE-574B-554E-99E9CF8147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DDCB73F-4EAB-A589-0268-6D8F0D1608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B184BD-02FF-42A3-8985-BF9E59189155}" type="slidenum">
              <a:rPr lang="en-GB" smtClean="0"/>
              <a:t>‹#›</a:t>
            </a:fld>
            <a:endParaRPr lang="en-GB"/>
          </a:p>
        </p:txBody>
      </p:sp>
    </p:spTree>
    <p:extLst>
      <p:ext uri="{BB962C8B-B14F-4D97-AF65-F5344CB8AC3E}">
        <p14:creationId xmlns:p14="http://schemas.microsoft.com/office/powerpoint/2010/main" val="1573844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9BBA2-3E6B-F845-ABAD-612FAE861160}" type="datetimeFigureOut">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42EE0-899D-0249-8833-62CBB498B595}" type="slidenum">
              <a:t>‹#›</a:t>
            </a:fld>
            <a:endParaRPr lang="en-US"/>
          </a:p>
        </p:txBody>
      </p:sp>
    </p:spTree>
    <p:extLst>
      <p:ext uri="{BB962C8B-B14F-4D97-AF65-F5344CB8AC3E}">
        <p14:creationId xmlns:p14="http://schemas.microsoft.com/office/powerpoint/2010/main" val="2029233855"/>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Tree>
    <p:extLst>
      <p:ext uri="{BB962C8B-B14F-4D97-AF65-F5344CB8AC3E}">
        <p14:creationId xmlns:p14="http://schemas.microsoft.com/office/powerpoint/2010/main" val="239278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Tree>
    <p:extLst>
      <p:ext uri="{BB962C8B-B14F-4D97-AF65-F5344CB8AC3E}">
        <p14:creationId xmlns:p14="http://schemas.microsoft.com/office/powerpoint/2010/main" val="90394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Tree>
    <p:extLst>
      <p:ext uri="{BB962C8B-B14F-4D97-AF65-F5344CB8AC3E}">
        <p14:creationId xmlns:p14="http://schemas.microsoft.com/office/powerpoint/2010/main" val="96901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Tree>
    <p:extLst>
      <p:ext uri="{BB962C8B-B14F-4D97-AF65-F5344CB8AC3E}">
        <p14:creationId xmlns:p14="http://schemas.microsoft.com/office/powerpoint/2010/main" val="354209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03FA-4590-44B8-AB6B-F073B5191E0B}"/>
              </a:ext>
            </a:extLst>
          </p:cNvPr>
          <p:cNvSpPr>
            <a:spLocks noGrp="1"/>
          </p:cNvSpPr>
          <p:nvPr>
            <p:ph type="title" hasCustomPrompt="1"/>
          </p:nvPr>
        </p:nvSpPr>
        <p:spPr/>
        <p:txBody>
          <a:bodyPr/>
          <a:lstStyle/>
          <a:p>
            <a:r>
              <a:rPr lang="en-US" dirty="0"/>
              <a:t>CLICK TO EDIT MASTER TITLE STYLE</a:t>
            </a:r>
            <a:endParaRPr lang="x-none" dirty="0"/>
          </a:p>
        </p:txBody>
      </p:sp>
      <p:sp>
        <p:nvSpPr>
          <p:cNvPr id="3" name="Content Placeholder 2">
            <a:extLst>
              <a:ext uri="{FF2B5EF4-FFF2-40B4-BE49-F238E27FC236}">
                <a16:creationId xmlns:a16="http://schemas.microsoft.com/office/drawing/2014/main" id="{B88C3736-8D5B-4C89-B820-EA31C68A68F9}"/>
              </a:ext>
            </a:extLst>
          </p:cNvPr>
          <p:cNvSpPr>
            <a:spLocks noGrp="1"/>
          </p:cNvSpPr>
          <p:nvPr>
            <p:ph idx="1"/>
          </p:nvPr>
        </p:nvSpPr>
        <p:spPr>
          <a:xfrm>
            <a:off x="457200" y="1200150"/>
            <a:ext cx="8189119" cy="3356372"/>
          </a:xfrm>
        </p:spPr>
        <p:txBody>
          <a:bodyPr>
            <a:normAutofit/>
          </a:bodyPr>
          <a:lstStyle>
            <a:lvl1pPr>
              <a:defRPr sz="2000"/>
            </a:lvl1pPr>
            <a:lvl2pPr>
              <a:defRPr sz="1800"/>
            </a:lvl2pPr>
            <a:lvl3pPr>
              <a:defRPr sz="16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61812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0D0B-831D-4011-8B61-17F70A544B13}"/>
              </a:ext>
            </a:extLst>
          </p:cNvPr>
          <p:cNvSpPr>
            <a:spLocks noGrp="1"/>
          </p:cNvSpPr>
          <p:nvPr>
            <p:ph type="title" hasCustomPrompt="1"/>
          </p:nvPr>
        </p:nvSpPr>
        <p:spPr/>
        <p:txBody>
          <a:bodyPr/>
          <a:lstStyle>
            <a:lvl1pPr>
              <a:defRPr b="0" i="0">
                <a:latin typeface="Calibri Regular"/>
              </a:defRPr>
            </a:lvl1pPr>
          </a:lstStyle>
          <a:p>
            <a:r>
              <a:rPr lang="en-US" dirty="0"/>
              <a:t>CLICK TO EDIT MASTER TITLE STYLE</a:t>
            </a:r>
            <a:endParaRPr lang="x-none" dirty="0"/>
          </a:p>
        </p:txBody>
      </p:sp>
    </p:spTree>
    <p:extLst>
      <p:ext uri="{BB962C8B-B14F-4D97-AF65-F5344CB8AC3E}">
        <p14:creationId xmlns:p14="http://schemas.microsoft.com/office/powerpoint/2010/main" val="101976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22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88C3736-8D5B-4C89-B820-EA31C68A68F9}"/>
              </a:ext>
            </a:extLst>
          </p:cNvPr>
          <p:cNvSpPr>
            <a:spLocks noGrp="1"/>
          </p:cNvSpPr>
          <p:nvPr>
            <p:ph idx="13"/>
          </p:nvPr>
        </p:nvSpPr>
        <p:spPr>
          <a:xfrm>
            <a:off x="465536" y="1213597"/>
            <a:ext cx="3945100" cy="3362722"/>
          </a:xfrm>
        </p:spPr>
        <p:txBody>
          <a:bodyPr>
            <a:normAutofit/>
          </a:bodyPr>
          <a:lstStyle>
            <a:lvl1pPr>
              <a:defRPr sz="2000"/>
            </a:lvl1pPr>
            <a:lvl2pPr>
              <a:defRPr sz="1800"/>
            </a:lvl2pPr>
            <a:lvl3pPr>
              <a:defRPr sz="16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8" name="Content Placeholder 2">
            <a:extLst>
              <a:ext uri="{FF2B5EF4-FFF2-40B4-BE49-F238E27FC236}">
                <a16:creationId xmlns:a16="http://schemas.microsoft.com/office/drawing/2014/main" id="{9A6C3EB0-CCE1-1A4C-A2C4-CD30BD1DF0BD}"/>
              </a:ext>
            </a:extLst>
          </p:cNvPr>
          <p:cNvSpPr>
            <a:spLocks noGrp="1"/>
          </p:cNvSpPr>
          <p:nvPr>
            <p:ph idx="14"/>
          </p:nvPr>
        </p:nvSpPr>
        <p:spPr>
          <a:xfrm>
            <a:off x="4701360" y="1213597"/>
            <a:ext cx="3945100" cy="3362722"/>
          </a:xfrm>
        </p:spPr>
        <p:txBody>
          <a:bodyPr>
            <a:normAutofit/>
          </a:bodyPr>
          <a:lstStyle>
            <a:lvl1pPr>
              <a:defRPr sz="2000"/>
            </a:lvl1pPr>
            <a:lvl2pPr>
              <a:defRPr sz="1800"/>
            </a:lvl2pPr>
            <a:lvl3pPr>
              <a:defRPr sz="16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1" name="Title Placeholder 1">
            <a:extLst>
              <a:ext uri="{FF2B5EF4-FFF2-40B4-BE49-F238E27FC236}">
                <a16:creationId xmlns:a16="http://schemas.microsoft.com/office/drawing/2014/main" id="{35D35225-8302-1F46-8942-1F9E452694CC}"/>
              </a:ext>
            </a:extLst>
          </p:cNvPr>
          <p:cNvSpPr>
            <a:spLocks noGrp="1"/>
          </p:cNvSpPr>
          <p:nvPr>
            <p:ph type="title"/>
          </p:nvPr>
        </p:nvSpPr>
        <p:spPr>
          <a:xfrm>
            <a:off x="1065266" y="237067"/>
            <a:ext cx="7581052" cy="444501"/>
          </a:xfrm>
          <a:prstGeom prst="rect">
            <a:avLst/>
          </a:prstGeom>
        </p:spPr>
        <p:txBody>
          <a:bodyPr vert="horz" lIns="68580" tIns="34290" rIns="68580" bIns="34290" rtlCol="0" anchor="ctr">
            <a:noAutofit/>
          </a:bodyPr>
          <a:lstStyle/>
          <a:p>
            <a:r>
              <a:rPr lang="en-US" dirty="0"/>
              <a:t>CLICK TO EDIT MASTER TITLE STYLE</a:t>
            </a:r>
            <a:endParaRPr lang="x-none" dirty="0"/>
          </a:p>
        </p:txBody>
      </p:sp>
    </p:spTree>
    <p:extLst>
      <p:ext uri="{BB962C8B-B14F-4D97-AF65-F5344CB8AC3E}">
        <p14:creationId xmlns:p14="http://schemas.microsoft.com/office/powerpoint/2010/main" val="30236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03FA-4590-44B8-AB6B-F073B5191E0B}"/>
              </a:ext>
            </a:extLst>
          </p:cNvPr>
          <p:cNvSpPr>
            <a:spLocks noGrp="1"/>
          </p:cNvSpPr>
          <p:nvPr>
            <p:ph type="title" hasCustomPrompt="1"/>
          </p:nvPr>
        </p:nvSpPr>
        <p:spPr/>
        <p:txBody>
          <a:bodyPr/>
          <a:lstStyle/>
          <a:p>
            <a:r>
              <a:rPr lang="en-US" dirty="0"/>
              <a:t>CLICK TO EDIT MASTER TITLE STYLE</a:t>
            </a:r>
            <a:endParaRPr lang="x-none" dirty="0"/>
          </a:p>
        </p:txBody>
      </p:sp>
      <p:sp>
        <p:nvSpPr>
          <p:cNvPr id="3" name="Content Placeholder 2">
            <a:extLst>
              <a:ext uri="{FF2B5EF4-FFF2-40B4-BE49-F238E27FC236}">
                <a16:creationId xmlns:a16="http://schemas.microsoft.com/office/drawing/2014/main" id="{B88C3736-8D5B-4C89-B820-EA31C68A68F9}"/>
              </a:ext>
            </a:extLst>
          </p:cNvPr>
          <p:cNvSpPr>
            <a:spLocks noGrp="1"/>
          </p:cNvSpPr>
          <p:nvPr>
            <p:ph idx="1"/>
          </p:nvPr>
        </p:nvSpPr>
        <p:spPr>
          <a:xfrm>
            <a:off x="465535" y="2040731"/>
            <a:ext cx="8180784" cy="2512219"/>
          </a:xfrm>
        </p:spPr>
        <p:txBody>
          <a:bodyPr>
            <a:normAutofit/>
          </a:bodyPr>
          <a:lstStyle>
            <a:lvl1pPr>
              <a:defRPr sz="2000"/>
            </a:lvl1pPr>
            <a:lvl2pPr>
              <a:defRPr sz="1800"/>
            </a:lvl2pPr>
            <a:lvl3pPr>
              <a:defRPr sz="16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9" name="Text Placeholder 8"/>
          <p:cNvSpPr>
            <a:spLocks noGrp="1"/>
          </p:cNvSpPr>
          <p:nvPr>
            <p:ph type="body" sz="quarter" idx="13"/>
          </p:nvPr>
        </p:nvSpPr>
        <p:spPr>
          <a:xfrm>
            <a:off x="465535" y="1200150"/>
            <a:ext cx="8183165" cy="726281"/>
          </a:xfrm>
        </p:spPr>
        <p:txBody>
          <a:bodyPr>
            <a:noAutofit/>
          </a:bodyPr>
          <a:lstStyle>
            <a:lvl1pPr marL="0" indent="0">
              <a:lnSpc>
                <a:spcPct val="100000"/>
              </a:lnSpc>
              <a:buNone/>
              <a:defRPr sz="2000" b="1" u="sng"/>
            </a:lvl1pPr>
            <a:lvl2pPr>
              <a:defRPr sz="1800" b="1" u="sng"/>
            </a:lvl2pPr>
            <a:lvl3pPr>
              <a:defRPr sz="1500" b="1" u="sng"/>
            </a:lvl3pPr>
            <a:lvl4pPr>
              <a:defRPr sz="1400" b="1" u="sng"/>
            </a:lvl4pPr>
            <a:lvl5pPr>
              <a:defRPr sz="1400" b="1" u="sng"/>
            </a:lvl5pPr>
          </a:lstStyle>
          <a:p>
            <a:pPr lvl="0"/>
            <a:r>
              <a:rPr lang="x-none" dirty="0"/>
              <a:t>Click to edit Master text styles</a:t>
            </a:r>
          </a:p>
          <a:p>
            <a:pPr lvl="0"/>
            <a:endParaRPr lang="en-US" dirty="0"/>
          </a:p>
        </p:txBody>
      </p:sp>
    </p:spTree>
    <p:extLst>
      <p:ext uri="{BB962C8B-B14F-4D97-AF65-F5344CB8AC3E}">
        <p14:creationId xmlns:p14="http://schemas.microsoft.com/office/powerpoint/2010/main" val="172193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ASLOVN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1BC24B-9F0D-BD44-B438-DDCCD122A9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D0D658CF-B171-405F-B9B6-AA0F82BC117D}"/>
              </a:ext>
            </a:extLst>
          </p:cNvPr>
          <p:cNvSpPr>
            <a:spLocks noGrp="1"/>
          </p:cNvSpPr>
          <p:nvPr>
            <p:ph type="title" hasCustomPrompt="1"/>
          </p:nvPr>
        </p:nvSpPr>
        <p:spPr>
          <a:xfrm>
            <a:off x="876300" y="1816101"/>
            <a:ext cx="7353300" cy="1347723"/>
          </a:xfrm>
        </p:spPr>
        <p:txBody>
          <a:bodyPr anchor="t">
            <a:normAutofit/>
          </a:bodyPr>
          <a:lstStyle>
            <a:lvl1pPr algn="r">
              <a:defRPr sz="4000">
                <a:solidFill>
                  <a:schemeClr val="bg1"/>
                </a:solidFill>
              </a:defRPr>
            </a:lvl1p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57E4DED5-109A-4D9E-A2D5-839002B40F94}"/>
              </a:ext>
            </a:extLst>
          </p:cNvPr>
          <p:cNvSpPr>
            <a:spLocks noGrp="1"/>
          </p:cNvSpPr>
          <p:nvPr>
            <p:ph type="body" idx="1" hasCustomPrompt="1"/>
          </p:nvPr>
        </p:nvSpPr>
        <p:spPr>
          <a:xfrm>
            <a:off x="876300" y="3355870"/>
            <a:ext cx="7353300" cy="382167"/>
          </a:xfrm>
        </p:spPr>
        <p:txBody>
          <a:bodyPr>
            <a:normAutofit/>
          </a:bodyPr>
          <a:lstStyle>
            <a:lvl1pPr marL="0" indent="0" algn="r">
              <a:buNone/>
              <a:defRPr sz="1800">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4" name="Slide Number Placeholder 5"/>
          <p:cNvSpPr txBox="1">
            <a:spLocks/>
          </p:cNvSpPr>
          <p:nvPr userDrawn="1"/>
        </p:nvSpPr>
        <p:spPr>
          <a:xfrm>
            <a:off x="17697097" y="4767263"/>
            <a:ext cx="749140" cy="273844"/>
          </a:xfrm>
          <a:prstGeom prst="rect">
            <a:avLst/>
          </a:prstGeom>
        </p:spPr>
        <p:txBody>
          <a:bodyPr vert="horz" lIns="68580" tIns="34290" rIns="68580" bIns="34290" rtlCol="0" anchor="ctr"/>
          <a:lstStyle>
            <a:defPPr>
              <a:defRPr lang="x-none"/>
            </a:defPPr>
            <a:lvl1pPr marL="0" algn="r" defTabSz="685800" rtl="0" eaLnBrk="1" latinLnBrk="0" hangingPunct="1">
              <a:defRPr sz="900" kern="1200">
                <a:solidFill>
                  <a:schemeClr val="tx1">
                    <a:tint val="75000"/>
                  </a:schemeClr>
                </a:solidFill>
                <a:latin typeface="Calibri"/>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8FD782FA-52F5-D54B-9F9E-05DA6D272B92}" type="slidenum">
              <a:rPr lang="en-US" sz="1050" smtClean="0"/>
              <a:pPr/>
              <a:t>‹#›</a:t>
            </a:fld>
            <a:endParaRPr lang="en-US" sz="1050"/>
          </a:p>
        </p:txBody>
      </p:sp>
      <p:pic>
        <p:nvPicPr>
          <p:cNvPr id="10" name="Picture 9" descr="BOLJI-NACIN-logo_CIR-full.png">
            <a:extLst>
              <a:ext uri="{FF2B5EF4-FFF2-40B4-BE49-F238E27FC236}">
                <a16:creationId xmlns:a16="http://schemas.microsoft.com/office/drawing/2014/main" id="{F1BAEC41-C4CE-6844-ADD3-F6C78F2F4FB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849738" y="280495"/>
            <a:ext cx="2442168" cy="961393"/>
          </a:xfrm>
          <a:prstGeom prst="rect">
            <a:avLst/>
          </a:prstGeom>
        </p:spPr>
      </p:pic>
      <p:pic>
        <p:nvPicPr>
          <p:cNvPr id="8" name="Picture 7">
            <a:extLst>
              <a:ext uri="{FF2B5EF4-FFF2-40B4-BE49-F238E27FC236}">
                <a16:creationId xmlns:a16="http://schemas.microsoft.com/office/drawing/2014/main" id="{772567B2-0807-3D4B-BF30-9F955EDAC5B6}"/>
              </a:ext>
            </a:extLst>
          </p:cNvPr>
          <p:cNvPicPr>
            <a:picLocks noChangeAspect="1"/>
          </p:cNvPicPr>
          <p:nvPr userDrawn="1"/>
        </p:nvPicPr>
        <p:blipFill>
          <a:blip r:embed="rId4"/>
          <a:stretch>
            <a:fillRect/>
          </a:stretch>
        </p:blipFill>
        <p:spPr>
          <a:xfrm>
            <a:off x="703942" y="4240987"/>
            <a:ext cx="7669287" cy="663198"/>
          </a:xfrm>
          <a:prstGeom prst="rect">
            <a:avLst/>
          </a:prstGeom>
        </p:spPr>
      </p:pic>
    </p:spTree>
    <p:extLst>
      <p:ext uri="{BB962C8B-B14F-4D97-AF65-F5344CB8AC3E}">
        <p14:creationId xmlns:p14="http://schemas.microsoft.com/office/powerpoint/2010/main" val="268750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EDJUSLAJ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1BC24B-9F0D-BD44-B438-DDCCD122A9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Slide Number Placeholder 5"/>
          <p:cNvSpPr txBox="1">
            <a:spLocks/>
          </p:cNvSpPr>
          <p:nvPr userDrawn="1"/>
        </p:nvSpPr>
        <p:spPr>
          <a:xfrm>
            <a:off x="17697097" y="4767263"/>
            <a:ext cx="749140" cy="273844"/>
          </a:xfrm>
          <a:prstGeom prst="rect">
            <a:avLst/>
          </a:prstGeom>
        </p:spPr>
        <p:txBody>
          <a:bodyPr vert="horz" lIns="68580" tIns="34290" rIns="68580" bIns="34290" rtlCol="0" anchor="ctr"/>
          <a:lstStyle>
            <a:defPPr>
              <a:defRPr lang="x-none"/>
            </a:defPPr>
            <a:lvl1pPr marL="0" algn="r" defTabSz="685800" rtl="0" eaLnBrk="1" latinLnBrk="0" hangingPunct="1">
              <a:defRPr sz="900" kern="1200">
                <a:solidFill>
                  <a:schemeClr val="tx1">
                    <a:tint val="75000"/>
                  </a:schemeClr>
                </a:solidFill>
                <a:latin typeface="Calibri"/>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8FD782FA-52F5-D54B-9F9E-05DA6D272B92}" type="slidenum">
              <a:rPr lang="en-US" sz="1050" smtClean="0"/>
              <a:pPr/>
              <a:t>‹#›</a:t>
            </a:fld>
            <a:endParaRPr lang="en-US" sz="1050"/>
          </a:p>
        </p:txBody>
      </p:sp>
      <p:pic>
        <p:nvPicPr>
          <p:cNvPr id="9" name="Picture 8" descr="BOLJI-NACIN-logo_CIR-full.png">
            <a:extLst>
              <a:ext uri="{FF2B5EF4-FFF2-40B4-BE49-F238E27FC236}">
                <a16:creationId xmlns:a16="http://schemas.microsoft.com/office/drawing/2014/main" id="{4CD562E7-FA77-E147-83CE-A09AB384FFF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849738" y="280495"/>
            <a:ext cx="2442168" cy="961393"/>
          </a:xfrm>
          <a:prstGeom prst="rect">
            <a:avLst/>
          </a:prstGeom>
        </p:spPr>
      </p:pic>
      <p:sp>
        <p:nvSpPr>
          <p:cNvPr id="11" name="Title 1">
            <a:extLst>
              <a:ext uri="{FF2B5EF4-FFF2-40B4-BE49-F238E27FC236}">
                <a16:creationId xmlns:a16="http://schemas.microsoft.com/office/drawing/2014/main" id="{173979A3-0C69-5D44-BA5D-B915A0E9EEDE}"/>
              </a:ext>
            </a:extLst>
          </p:cNvPr>
          <p:cNvSpPr>
            <a:spLocks noGrp="1"/>
          </p:cNvSpPr>
          <p:nvPr>
            <p:ph type="title" hasCustomPrompt="1"/>
          </p:nvPr>
        </p:nvSpPr>
        <p:spPr>
          <a:xfrm>
            <a:off x="876300" y="1982529"/>
            <a:ext cx="7353300" cy="1347723"/>
          </a:xfrm>
        </p:spPr>
        <p:txBody>
          <a:bodyPr anchor="ctr">
            <a:normAutofit/>
          </a:bodyPr>
          <a:lstStyle>
            <a:lvl1pPr algn="r">
              <a:defRPr sz="4000">
                <a:solidFill>
                  <a:schemeClr val="bg1"/>
                </a:solidFill>
              </a:defRPr>
            </a:lvl1pPr>
          </a:lstStyle>
          <a:p>
            <a:r>
              <a:rPr lang="en-US" dirty="0"/>
              <a:t>CLICK TO EDIT MASTER TITLE STYLE</a:t>
            </a:r>
            <a:endParaRPr lang="x-none" dirty="0"/>
          </a:p>
        </p:txBody>
      </p:sp>
      <p:sp>
        <p:nvSpPr>
          <p:cNvPr id="10" name="Slide Number Placeholder 6">
            <a:extLst>
              <a:ext uri="{FF2B5EF4-FFF2-40B4-BE49-F238E27FC236}">
                <a16:creationId xmlns:a16="http://schemas.microsoft.com/office/drawing/2014/main" id="{DDF3DC57-651A-2143-86DB-2ACDACA39CCF}"/>
              </a:ext>
            </a:extLst>
          </p:cNvPr>
          <p:cNvSpPr txBox="1">
            <a:spLocks/>
          </p:cNvSpPr>
          <p:nvPr userDrawn="1"/>
        </p:nvSpPr>
        <p:spPr>
          <a:xfrm>
            <a:off x="378449" y="4712693"/>
            <a:ext cx="4371642" cy="274636"/>
          </a:xfrm>
          <a:prstGeom prst="rect">
            <a:avLst/>
          </a:prstGeom>
        </p:spPr>
        <p:txBody>
          <a:bodyPr/>
          <a:lstStyle>
            <a:defPPr>
              <a:defRPr lang="x-none"/>
            </a:defPPr>
            <a:lvl1pPr marL="0" algn="l" defTabSz="685800" rtl="0" eaLnBrk="1" latinLnBrk="0" hangingPunct="1">
              <a:defRPr sz="1400" b="1" kern="1200">
                <a:solidFill>
                  <a:schemeClr val="bg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l"/>
            <a:fld id="{09314571-5FFD-4A23-BDE0-D6EBE3B7E636}" type="slidenum">
              <a:rPr lang="x-none" sz="800" b="0" smtClean="0">
                <a:solidFill>
                  <a:schemeClr val="bg1">
                    <a:lumMod val="50000"/>
                  </a:schemeClr>
                </a:solidFill>
                <a:latin typeface="Calibri" panose="020F0502020204030204" pitchFamily="34" charset="0"/>
                <a:cs typeface="Calibri" panose="020F0502020204030204" pitchFamily="34" charset="0"/>
              </a:rPr>
              <a:pPr algn="l"/>
              <a:t>‹#›</a:t>
            </a:fld>
            <a:r>
              <a:rPr lang="en-US" sz="800" b="0">
                <a:solidFill>
                  <a:schemeClr val="bg1">
                    <a:lumMod val="50000"/>
                  </a:schemeClr>
                </a:solidFill>
                <a:latin typeface="Calibri" panose="020F0502020204030204" pitchFamily="34" charset="0"/>
                <a:cs typeface="Calibri" panose="020F0502020204030204" pitchFamily="34" charset="0"/>
              </a:rPr>
              <a:t> | </a:t>
            </a:r>
            <a:r>
              <a:rPr lang="az-Cyrl-AZ" sz="800" b="0">
                <a:solidFill>
                  <a:schemeClr val="bg1">
                    <a:lumMod val="50000"/>
                  </a:schemeClr>
                </a:solidFill>
                <a:latin typeface="Calibri" panose="020F0502020204030204" pitchFamily="34" charset="0"/>
                <a:cs typeface="Calibri" panose="020F0502020204030204" pitchFamily="34" charset="0"/>
              </a:rPr>
              <a:t>НАЦИОНАЛНА ИНИЦИЈАТИВА ЗА БЕЗГОТОВИНСКО ПЛАЋАЊЕ</a:t>
            </a:r>
            <a:endParaRPr lang="x-none" sz="800" b="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811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VAL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74CD4E-7FC6-D443-A1ED-2B9D46F858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7" name="Slide Number Placeholder 5">
            <a:extLst>
              <a:ext uri="{FF2B5EF4-FFF2-40B4-BE49-F238E27FC236}">
                <a16:creationId xmlns:a16="http://schemas.microsoft.com/office/drawing/2014/main" id="{A97F3FF1-EF34-7B4E-AF13-BF30A5EC8B5F}"/>
              </a:ext>
            </a:extLst>
          </p:cNvPr>
          <p:cNvSpPr txBox="1">
            <a:spLocks/>
          </p:cNvSpPr>
          <p:nvPr userDrawn="1"/>
        </p:nvSpPr>
        <p:spPr>
          <a:xfrm>
            <a:off x="17697097" y="4767263"/>
            <a:ext cx="749140" cy="273844"/>
          </a:xfrm>
          <a:prstGeom prst="rect">
            <a:avLst/>
          </a:prstGeom>
        </p:spPr>
        <p:txBody>
          <a:bodyPr vert="horz" lIns="68580" tIns="34290" rIns="68580" bIns="34290" rtlCol="0" anchor="ctr"/>
          <a:lstStyle>
            <a:defPPr>
              <a:defRPr lang="x-none"/>
            </a:defPPr>
            <a:lvl1pPr marL="0" algn="r" defTabSz="685800" rtl="0" eaLnBrk="1" latinLnBrk="0" hangingPunct="1">
              <a:defRPr sz="900" kern="1200">
                <a:solidFill>
                  <a:schemeClr val="tx1">
                    <a:tint val="75000"/>
                  </a:schemeClr>
                </a:solidFill>
                <a:latin typeface="Calibri"/>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8FD782FA-52F5-D54B-9F9E-05DA6D272B92}" type="slidenum">
              <a:rPr lang="en-US" sz="1050" smtClean="0"/>
              <a:pPr/>
              <a:t>‹#›</a:t>
            </a:fld>
            <a:endParaRPr lang="en-US" sz="1050"/>
          </a:p>
        </p:txBody>
      </p:sp>
      <p:pic>
        <p:nvPicPr>
          <p:cNvPr id="8" name="Picture 7" descr="BOLJI-NACIN-logo_CIR-full.png">
            <a:extLst>
              <a:ext uri="{FF2B5EF4-FFF2-40B4-BE49-F238E27FC236}">
                <a16:creationId xmlns:a16="http://schemas.microsoft.com/office/drawing/2014/main" id="{3E988F5F-F2F3-0B48-807F-A6EB97F979F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849738" y="280495"/>
            <a:ext cx="2442168" cy="961393"/>
          </a:xfrm>
          <a:prstGeom prst="rect">
            <a:avLst/>
          </a:prstGeom>
        </p:spPr>
      </p:pic>
      <p:sp>
        <p:nvSpPr>
          <p:cNvPr id="9" name="Title 1">
            <a:extLst>
              <a:ext uri="{FF2B5EF4-FFF2-40B4-BE49-F238E27FC236}">
                <a16:creationId xmlns:a16="http://schemas.microsoft.com/office/drawing/2014/main" id="{E2B2B151-7019-0B49-8857-F72862503464}"/>
              </a:ext>
            </a:extLst>
          </p:cNvPr>
          <p:cNvSpPr>
            <a:spLocks noGrp="1"/>
          </p:cNvSpPr>
          <p:nvPr>
            <p:ph type="title" hasCustomPrompt="1"/>
          </p:nvPr>
        </p:nvSpPr>
        <p:spPr>
          <a:xfrm>
            <a:off x="876300" y="1816101"/>
            <a:ext cx="7353300" cy="1347723"/>
          </a:xfrm>
        </p:spPr>
        <p:txBody>
          <a:bodyPr anchor="t">
            <a:normAutofit/>
          </a:bodyPr>
          <a:lstStyle>
            <a:lvl1pPr algn="r">
              <a:defRPr sz="4000">
                <a:solidFill>
                  <a:schemeClr val="bg1"/>
                </a:solidFill>
              </a:defRPr>
            </a:lvl1pPr>
          </a:lstStyle>
          <a:p>
            <a:r>
              <a:rPr lang="en-US" dirty="0"/>
              <a:t>CLICK TO EDIT MASTER TITLE STYLE</a:t>
            </a:r>
            <a:endParaRPr lang="x-none" dirty="0"/>
          </a:p>
        </p:txBody>
      </p:sp>
      <p:sp>
        <p:nvSpPr>
          <p:cNvPr id="10" name="Text Placeholder 2">
            <a:extLst>
              <a:ext uri="{FF2B5EF4-FFF2-40B4-BE49-F238E27FC236}">
                <a16:creationId xmlns:a16="http://schemas.microsoft.com/office/drawing/2014/main" id="{D7500C60-B8A4-7142-8D24-45768167D5AC}"/>
              </a:ext>
            </a:extLst>
          </p:cNvPr>
          <p:cNvSpPr>
            <a:spLocks noGrp="1"/>
          </p:cNvSpPr>
          <p:nvPr>
            <p:ph type="body" idx="1" hasCustomPrompt="1"/>
          </p:nvPr>
        </p:nvSpPr>
        <p:spPr>
          <a:xfrm>
            <a:off x="876300" y="3355870"/>
            <a:ext cx="7353300" cy="382167"/>
          </a:xfrm>
        </p:spPr>
        <p:txBody>
          <a:bodyPr>
            <a:normAutofit/>
          </a:bodyPr>
          <a:lstStyle>
            <a:lvl1pPr marL="0" indent="0" algn="r">
              <a:buNone/>
              <a:defRPr sz="1800">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6305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BB89D658-46FB-4685-915D-0FC154DC9515}"/>
              </a:ext>
            </a:extLst>
          </p:cNvPr>
          <p:cNvSpPr>
            <a:spLocks noGrp="1"/>
          </p:cNvSpPr>
          <p:nvPr>
            <p:ph type="body" idx="1"/>
          </p:nvPr>
        </p:nvSpPr>
        <p:spPr>
          <a:xfrm>
            <a:off x="469900" y="1207084"/>
            <a:ext cx="3940736" cy="517128"/>
          </a:xfrm>
        </p:spPr>
        <p:txBody>
          <a:bodyPr anchor="t">
            <a:normAutofit/>
          </a:bodyPr>
          <a:lstStyle>
            <a:lvl1pPr marL="0" indent="0">
              <a:buNone/>
              <a:defRPr sz="20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Text Placeholder 4">
            <a:extLst>
              <a:ext uri="{FF2B5EF4-FFF2-40B4-BE49-F238E27FC236}">
                <a16:creationId xmlns:a16="http://schemas.microsoft.com/office/drawing/2014/main" id="{412D0A91-DE7A-48F8-A366-27613AC66926}"/>
              </a:ext>
            </a:extLst>
          </p:cNvPr>
          <p:cNvSpPr>
            <a:spLocks noGrp="1"/>
          </p:cNvSpPr>
          <p:nvPr>
            <p:ph type="body" sz="quarter" idx="3"/>
          </p:nvPr>
        </p:nvSpPr>
        <p:spPr>
          <a:xfrm>
            <a:off x="4701361" y="1207084"/>
            <a:ext cx="3947340" cy="517128"/>
          </a:xfrm>
        </p:spPr>
        <p:txBody>
          <a:bodyPr anchor="t">
            <a:normAutofit/>
          </a:bodyPr>
          <a:lstStyle>
            <a:lvl1pPr marL="0" indent="0">
              <a:buNone/>
              <a:defRPr sz="20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Content Placeholder 2">
            <a:extLst>
              <a:ext uri="{FF2B5EF4-FFF2-40B4-BE49-F238E27FC236}">
                <a16:creationId xmlns:a16="http://schemas.microsoft.com/office/drawing/2014/main" id="{46FAF6A9-CB74-8A45-BD14-5E3D4B446937}"/>
              </a:ext>
            </a:extLst>
          </p:cNvPr>
          <p:cNvSpPr>
            <a:spLocks noGrp="1"/>
          </p:cNvSpPr>
          <p:nvPr>
            <p:ph idx="13"/>
          </p:nvPr>
        </p:nvSpPr>
        <p:spPr>
          <a:xfrm>
            <a:off x="465536" y="1885950"/>
            <a:ext cx="3945100" cy="2667000"/>
          </a:xfrm>
        </p:spPr>
        <p:txBody>
          <a:bodyPr>
            <a:normAutofit/>
          </a:bodyPr>
          <a:lstStyle>
            <a:lvl1pPr>
              <a:defRPr sz="2000"/>
            </a:lvl1pPr>
            <a:lvl2pPr>
              <a:defRPr sz="1800"/>
            </a:lvl2pPr>
            <a:lvl3pPr>
              <a:defRPr sz="16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3" name="Content Placeholder 2">
            <a:extLst>
              <a:ext uri="{FF2B5EF4-FFF2-40B4-BE49-F238E27FC236}">
                <a16:creationId xmlns:a16="http://schemas.microsoft.com/office/drawing/2014/main" id="{F556549D-7153-5E44-ADEF-479104E6768D}"/>
              </a:ext>
            </a:extLst>
          </p:cNvPr>
          <p:cNvSpPr>
            <a:spLocks noGrp="1"/>
          </p:cNvSpPr>
          <p:nvPr>
            <p:ph idx="14"/>
          </p:nvPr>
        </p:nvSpPr>
        <p:spPr>
          <a:xfrm>
            <a:off x="4701360" y="1885950"/>
            <a:ext cx="3945100" cy="2667000"/>
          </a:xfrm>
        </p:spPr>
        <p:txBody>
          <a:bodyPr>
            <a:normAutofit/>
          </a:bodyPr>
          <a:lstStyle>
            <a:lvl1pPr>
              <a:defRPr sz="2000"/>
            </a:lvl1pPr>
            <a:lvl2pPr>
              <a:defRPr sz="1800"/>
            </a:lvl2pPr>
            <a:lvl3pPr>
              <a:defRPr sz="16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4" name="Title Placeholder 1">
            <a:extLst>
              <a:ext uri="{FF2B5EF4-FFF2-40B4-BE49-F238E27FC236}">
                <a16:creationId xmlns:a16="http://schemas.microsoft.com/office/drawing/2014/main" id="{E5ED20AF-109F-3248-AAAE-E42C74690134}"/>
              </a:ext>
            </a:extLst>
          </p:cNvPr>
          <p:cNvSpPr>
            <a:spLocks noGrp="1"/>
          </p:cNvSpPr>
          <p:nvPr>
            <p:ph type="title"/>
          </p:nvPr>
        </p:nvSpPr>
        <p:spPr>
          <a:xfrm>
            <a:off x="1065266" y="237067"/>
            <a:ext cx="7581052" cy="444501"/>
          </a:xfrm>
          <a:prstGeom prst="rect">
            <a:avLst/>
          </a:prstGeom>
        </p:spPr>
        <p:txBody>
          <a:bodyPr vert="horz" lIns="68580" tIns="34290" rIns="68580" bIns="34290" rtlCol="0" anchor="ctr">
            <a:noAutofit/>
          </a:bodyPr>
          <a:lstStyle/>
          <a:p>
            <a:r>
              <a:rPr lang="en-US" dirty="0"/>
              <a:t>CLICK TO EDIT MASTER TITLE STYLE</a:t>
            </a:r>
            <a:endParaRPr lang="x-none" dirty="0"/>
          </a:p>
        </p:txBody>
      </p:sp>
    </p:spTree>
    <p:extLst>
      <p:ext uri="{BB962C8B-B14F-4D97-AF65-F5344CB8AC3E}">
        <p14:creationId xmlns:p14="http://schemas.microsoft.com/office/powerpoint/2010/main" val="338563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BB89D658-46FB-4685-915D-0FC154DC9515}"/>
              </a:ext>
            </a:extLst>
          </p:cNvPr>
          <p:cNvSpPr>
            <a:spLocks noGrp="1"/>
          </p:cNvSpPr>
          <p:nvPr>
            <p:ph type="body" idx="1"/>
          </p:nvPr>
        </p:nvSpPr>
        <p:spPr>
          <a:xfrm>
            <a:off x="469900" y="1207084"/>
            <a:ext cx="3940736" cy="517128"/>
          </a:xfrm>
        </p:spPr>
        <p:txBody>
          <a:bodyPr anchor="t">
            <a:normAutofit/>
          </a:bodyPr>
          <a:lstStyle>
            <a:lvl1pPr marL="0" indent="0">
              <a:buNone/>
              <a:defRPr sz="2000" b="1" u="sng"/>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Text Placeholder 4">
            <a:extLst>
              <a:ext uri="{FF2B5EF4-FFF2-40B4-BE49-F238E27FC236}">
                <a16:creationId xmlns:a16="http://schemas.microsoft.com/office/drawing/2014/main" id="{412D0A91-DE7A-48F8-A366-27613AC66926}"/>
              </a:ext>
            </a:extLst>
          </p:cNvPr>
          <p:cNvSpPr>
            <a:spLocks noGrp="1"/>
          </p:cNvSpPr>
          <p:nvPr>
            <p:ph type="body" sz="quarter" idx="3"/>
          </p:nvPr>
        </p:nvSpPr>
        <p:spPr>
          <a:xfrm>
            <a:off x="4701361" y="1207084"/>
            <a:ext cx="3947340" cy="517128"/>
          </a:xfrm>
        </p:spPr>
        <p:txBody>
          <a:bodyPr anchor="t">
            <a:normAutofit/>
          </a:bodyPr>
          <a:lstStyle>
            <a:lvl1pPr marL="0" indent="0">
              <a:buNone/>
              <a:defRPr sz="2000" b="1" u="sng"/>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Content Placeholder 2">
            <a:extLst>
              <a:ext uri="{FF2B5EF4-FFF2-40B4-BE49-F238E27FC236}">
                <a16:creationId xmlns:a16="http://schemas.microsoft.com/office/drawing/2014/main" id="{46FAF6A9-CB74-8A45-BD14-5E3D4B446937}"/>
              </a:ext>
            </a:extLst>
          </p:cNvPr>
          <p:cNvSpPr>
            <a:spLocks noGrp="1"/>
          </p:cNvSpPr>
          <p:nvPr>
            <p:ph idx="13"/>
          </p:nvPr>
        </p:nvSpPr>
        <p:spPr>
          <a:xfrm>
            <a:off x="465536" y="1885950"/>
            <a:ext cx="3945100" cy="2667000"/>
          </a:xfrm>
        </p:spPr>
        <p:txBody>
          <a:bodyPr>
            <a:normAutofit/>
          </a:bodyPr>
          <a:lstStyle>
            <a:lvl1pPr>
              <a:defRPr sz="2000"/>
            </a:lvl1pPr>
            <a:lvl2pPr>
              <a:defRPr sz="1800"/>
            </a:lvl2pPr>
            <a:lvl3pPr>
              <a:defRPr sz="16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3" name="Content Placeholder 2">
            <a:extLst>
              <a:ext uri="{FF2B5EF4-FFF2-40B4-BE49-F238E27FC236}">
                <a16:creationId xmlns:a16="http://schemas.microsoft.com/office/drawing/2014/main" id="{F556549D-7153-5E44-ADEF-479104E6768D}"/>
              </a:ext>
            </a:extLst>
          </p:cNvPr>
          <p:cNvSpPr>
            <a:spLocks noGrp="1"/>
          </p:cNvSpPr>
          <p:nvPr>
            <p:ph idx="14"/>
          </p:nvPr>
        </p:nvSpPr>
        <p:spPr>
          <a:xfrm>
            <a:off x="4701360" y="1885950"/>
            <a:ext cx="3945100" cy="2667000"/>
          </a:xfrm>
        </p:spPr>
        <p:txBody>
          <a:bodyPr>
            <a:normAutofit/>
          </a:bodyPr>
          <a:lstStyle>
            <a:lvl1pPr>
              <a:defRPr sz="2000"/>
            </a:lvl1pPr>
            <a:lvl2pPr>
              <a:defRPr sz="1800"/>
            </a:lvl2pPr>
            <a:lvl3pPr>
              <a:defRPr sz="16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7" name="Title Placeholder 1">
            <a:extLst>
              <a:ext uri="{FF2B5EF4-FFF2-40B4-BE49-F238E27FC236}">
                <a16:creationId xmlns:a16="http://schemas.microsoft.com/office/drawing/2014/main" id="{EFE37E99-03E3-E541-8D75-A00025B58F34}"/>
              </a:ext>
            </a:extLst>
          </p:cNvPr>
          <p:cNvSpPr>
            <a:spLocks noGrp="1"/>
          </p:cNvSpPr>
          <p:nvPr>
            <p:ph type="title"/>
          </p:nvPr>
        </p:nvSpPr>
        <p:spPr>
          <a:xfrm>
            <a:off x="1065266" y="237067"/>
            <a:ext cx="7581052" cy="444501"/>
          </a:xfrm>
          <a:prstGeom prst="rect">
            <a:avLst/>
          </a:prstGeom>
        </p:spPr>
        <p:txBody>
          <a:bodyPr vert="horz" lIns="68580" tIns="34290" rIns="68580" bIns="34290" rtlCol="0" anchor="ctr">
            <a:noAutofit/>
          </a:bodyPr>
          <a:lstStyle/>
          <a:p>
            <a:r>
              <a:rPr lang="en-US" dirty="0"/>
              <a:t>CLICK TO EDIT MASTER TITLE STYLE</a:t>
            </a:r>
            <a:endParaRPr lang="x-none" dirty="0"/>
          </a:p>
        </p:txBody>
      </p:sp>
    </p:spTree>
    <p:extLst>
      <p:ext uri="{BB962C8B-B14F-4D97-AF65-F5344CB8AC3E}">
        <p14:creationId xmlns:p14="http://schemas.microsoft.com/office/powerpoint/2010/main" val="42057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6FAF6A9-CB74-8A45-BD14-5E3D4B446937}"/>
              </a:ext>
            </a:extLst>
          </p:cNvPr>
          <p:cNvSpPr>
            <a:spLocks noGrp="1"/>
          </p:cNvSpPr>
          <p:nvPr>
            <p:ph idx="13"/>
          </p:nvPr>
        </p:nvSpPr>
        <p:spPr>
          <a:xfrm>
            <a:off x="465536" y="1200150"/>
            <a:ext cx="3945100" cy="3352800"/>
          </a:xfrm>
        </p:spPr>
        <p:txBody>
          <a:bodyPr>
            <a:normAutofit/>
          </a:bodyPr>
          <a:lstStyle>
            <a:lvl1pPr>
              <a:defRPr sz="2000"/>
            </a:lvl1pPr>
            <a:lvl2pPr>
              <a:defRPr sz="1800"/>
            </a:lvl2pPr>
            <a:lvl3pPr>
              <a:defRPr sz="16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3" name="Content Placeholder 2">
            <a:extLst>
              <a:ext uri="{FF2B5EF4-FFF2-40B4-BE49-F238E27FC236}">
                <a16:creationId xmlns:a16="http://schemas.microsoft.com/office/drawing/2014/main" id="{F556549D-7153-5E44-ADEF-479104E6768D}"/>
              </a:ext>
            </a:extLst>
          </p:cNvPr>
          <p:cNvSpPr>
            <a:spLocks noGrp="1"/>
          </p:cNvSpPr>
          <p:nvPr>
            <p:ph idx="14"/>
          </p:nvPr>
        </p:nvSpPr>
        <p:spPr>
          <a:xfrm>
            <a:off x="4701360" y="1200150"/>
            <a:ext cx="3945100" cy="3352800"/>
          </a:xfrm>
        </p:spPr>
        <p:txBody>
          <a:bodyPr>
            <a:normAutofit/>
          </a:bodyPr>
          <a:lstStyle>
            <a:lvl1pPr>
              <a:defRPr sz="2000"/>
            </a:lvl1pPr>
            <a:lvl2pPr>
              <a:defRPr sz="1800"/>
            </a:lvl2pPr>
            <a:lvl3pPr>
              <a:defRPr sz="16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7" name="Title Placeholder 1">
            <a:extLst>
              <a:ext uri="{FF2B5EF4-FFF2-40B4-BE49-F238E27FC236}">
                <a16:creationId xmlns:a16="http://schemas.microsoft.com/office/drawing/2014/main" id="{56D1BBA4-D3CA-874C-83E4-32C7884D3390}"/>
              </a:ext>
            </a:extLst>
          </p:cNvPr>
          <p:cNvSpPr>
            <a:spLocks noGrp="1"/>
          </p:cNvSpPr>
          <p:nvPr>
            <p:ph type="title"/>
          </p:nvPr>
        </p:nvSpPr>
        <p:spPr>
          <a:xfrm>
            <a:off x="1065266" y="237067"/>
            <a:ext cx="7581052" cy="444501"/>
          </a:xfrm>
          <a:prstGeom prst="rect">
            <a:avLst/>
          </a:prstGeom>
        </p:spPr>
        <p:txBody>
          <a:bodyPr vert="horz" lIns="68580" tIns="34290" rIns="68580" bIns="34290" rtlCol="0" anchor="ctr">
            <a:noAutofit/>
          </a:bodyPr>
          <a:lstStyle/>
          <a:p>
            <a:r>
              <a:rPr lang="en-US" dirty="0"/>
              <a:t>CLICK TO EDIT MASTER TITLE STYLE</a:t>
            </a:r>
            <a:endParaRPr lang="x-none" dirty="0"/>
          </a:p>
        </p:txBody>
      </p:sp>
    </p:spTree>
    <p:extLst>
      <p:ext uri="{BB962C8B-B14F-4D97-AF65-F5344CB8AC3E}">
        <p14:creationId xmlns:p14="http://schemas.microsoft.com/office/powerpoint/2010/main" val="123320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3058BB-FBB0-274F-8D64-7987AC79216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444"/>
            <a:ext cx="9144000" cy="5143500"/>
          </a:xfrm>
          <a:prstGeom prst="rect">
            <a:avLst/>
          </a:prstGeom>
        </p:spPr>
      </p:pic>
      <p:sp>
        <p:nvSpPr>
          <p:cNvPr id="2" name="Title Placeholder 1">
            <a:extLst>
              <a:ext uri="{FF2B5EF4-FFF2-40B4-BE49-F238E27FC236}">
                <a16:creationId xmlns:a16="http://schemas.microsoft.com/office/drawing/2014/main" id="{B0773C9F-3142-4582-A788-7E831F0015DD}"/>
              </a:ext>
            </a:extLst>
          </p:cNvPr>
          <p:cNvSpPr>
            <a:spLocks noGrp="1"/>
          </p:cNvSpPr>
          <p:nvPr>
            <p:ph type="title"/>
          </p:nvPr>
        </p:nvSpPr>
        <p:spPr>
          <a:xfrm>
            <a:off x="1065266" y="237067"/>
            <a:ext cx="7581052" cy="444501"/>
          </a:xfrm>
          <a:prstGeom prst="rect">
            <a:avLst/>
          </a:prstGeom>
        </p:spPr>
        <p:txBody>
          <a:bodyPr vert="horz" lIns="68580" tIns="34290" rIns="68580" bIns="34290" rtlCol="0" anchor="ctr">
            <a:noAutofit/>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4128BCD2-98DF-4F13-A8C1-F339DD90193F}"/>
              </a:ext>
            </a:extLst>
          </p:cNvPr>
          <p:cNvSpPr>
            <a:spLocks noGrp="1"/>
          </p:cNvSpPr>
          <p:nvPr>
            <p:ph type="body" idx="1"/>
          </p:nvPr>
        </p:nvSpPr>
        <p:spPr>
          <a:xfrm>
            <a:off x="465535" y="1200150"/>
            <a:ext cx="8180784" cy="3356372"/>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0" name="Slide Number Placeholder 6">
            <a:extLst>
              <a:ext uri="{FF2B5EF4-FFF2-40B4-BE49-F238E27FC236}">
                <a16:creationId xmlns:a16="http://schemas.microsoft.com/office/drawing/2014/main" id="{2CC18462-9848-4BAD-965C-20B2C093597B}"/>
              </a:ext>
            </a:extLst>
          </p:cNvPr>
          <p:cNvSpPr txBox="1">
            <a:spLocks/>
          </p:cNvSpPr>
          <p:nvPr userDrawn="1"/>
        </p:nvSpPr>
        <p:spPr>
          <a:xfrm>
            <a:off x="378449" y="4712693"/>
            <a:ext cx="4371642" cy="274636"/>
          </a:xfrm>
          <a:prstGeom prst="rect">
            <a:avLst/>
          </a:prstGeom>
        </p:spPr>
        <p:txBody>
          <a:bodyPr/>
          <a:lstStyle>
            <a:defPPr>
              <a:defRPr lang="x-none"/>
            </a:defPPr>
            <a:lvl1pPr marL="0" algn="l" defTabSz="685800" rtl="0" eaLnBrk="1" latinLnBrk="0" hangingPunct="1">
              <a:defRPr sz="1400" b="1" kern="1200">
                <a:solidFill>
                  <a:schemeClr val="bg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l"/>
            <a:fld id="{09314571-5FFD-4A23-BDE0-D6EBE3B7E636}" type="slidenum">
              <a:rPr lang="x-none" sz="900" b="0" smtClean="0">
                <a:solidFill>
                  <a:schemeClr val="bg1">
                    <a:lumMod val="50000"/>
                  </a:schemeClr>
                </a:solidFill>
                <a:latin typeface="Calibri" panose="020F0502020204030204" pitchFamily="34" charset="0"/>
                <a:cs typeface="Calibri" panose="020F0502020204030204" pitchFamily="34" charset="0"/>
              </a:rPr>
              <a:pPr algn="l"/>
              <a:t>‹#›</a:t>
            </a:fld>
            <a:r>
              <a:rPr lang="en-US" sz="900" b="0" dirty="0">
                <a:solidFill>
                  <a:schemeClr val="bg1">
                    <a:lumMod val="50000"/>
                  </a:schemeClr>
                </a:solidFill>
                <a:latin typeface="Calibri" panose="020F0502020204030204" pitchFamily="34" charset="0"/>
                <a:cs typeface="Calibri" panose="020F0502020204030204" pitchFamily="34" charset="0"/>
              </a:rPr>
              <a:t> | </a:t>
            </a:r>
            <a:r>
              <a:rPr lang="az-Cyrl-AZ" sz="900" b="0" dirty="0">
                <a:solidFill>
                  <a:schemeClr val="bg1">
                    <a:lumMod val="50000"/>
                  </a:schemeClr>
                </a:solidFill>
                <a:latin typeface="Calibri" panose="020F0502020204030204" pitchFamily="34" charset="0"/>
                <a:cs typeface="Calibri" panose="020F0502020204030204" pitchFamily="34" charset="0"/>
              </a:rPr>
              <a:t>НАЦИОНАЛНА ИНИЦИЈАТИВА ЗА БЕЗГОТОВИНСКО ПЛАЋАЊЕ</a:t>
            </a:r>
            <a:endParaRPr lang="x-none" sz="900" b="0" dirty="0">
              <a:solidFill>
                <a:schemeClr val="bg1">
                  <a:lumMod val="50000"/>
                </a:schemeClr>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D5F9B46F-67AA-974F-8F3B-6FEF8A02BE1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0203" y="16626"/>
            <a:ext cx="775063" cy="775063"/>
          </a:xfrm>
          <a:prstGeom prst="rect">
            <a:avLst/>
          </a:prstGeom>
        </p:spPr>
      </p:pic>
    </p:spTree>
    <p:extLst>
      <p:ext uri="{BB962C8B-B14F-4D97-AF65-F5344CB8AC3E}">
        <p14:creationId xmlns:p14="http://schemas.microsoft.com/office/powerpoint/2010/main" val="3863314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3"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800" b="0" kern="1200">
          <a:solidFill>
            <a:srgbClr val="FFFFFF"/>
          </a:solidFill>
          <a:latin typeface="Calibri"/>
          <a:ea typeface="+mj-ea"/>
          <a:cs typeface="+mj-cs"/>
        </a:defRPr>
      </a:lvl1pPr>
    </p:titleStyle>
    <p:bodyStyle>
      <a:lvl1pPr marL="171450" indent="-171450" algn="l" defTabSz="685800" rtl="0" eaLnBrk="1" latinLnBrk="0" hangingPunct="1">
        <a:lnSpc>
          <a:spcPct val="100000"/>
        </a:lnSpc>
        <a:spcBef>
          <a:spcPts val="750"/>
        </a:spcBef>
        <a:buClr>
          <a:srgbClr val="6DC4C4"/>
        </a:buClr>
        <a:buFont typeface="Courier New" panose="02070309020205020404" pitchFamily="49" charset="0"/>
        <a:buChar char="o"/>
        <a:defRPr sz="2200" kern="1200">
          <a:solidFill>
            <a:schemeClr val="tx1"/>
          </a:solidFill>
          <a:latin typeface="Calibri"/>
          <a:ea typeface="+mn-ea"/>
          <a:cs typeface="+mn-cs"/>
        </a:defRPr>
      </a:lvl1pPr>
      <a:lvl2pPr marL="514350" indent="-171450" algn="l" defTabSz="685800" rtl="0" eaLnBrk="1" latinLnBrk="0" hangingPunct="1">
        <a:lnSpc>
          <a:spcPct val="100000"/>
        </a:lnSpc>
        <a:spcBef>
          <a:spcPts val="375"/>
        </a:spcBef>
        <a:buClr>
          <a:srgbClr val="6DC4C4"/>
        </a:buClr>
        <a:buFont typeface="Courier New" panose="02070309020205020404" pitchFamily="49" charset="0"/>
        <a:buChar char="o"/>
        <a:defRPr sz="2000" kern="1200">
          <a:solidFill>
            <a:schemeClr val="tx1"/>
          </a:solidFill>
          <a:latin typeface="Calibri"/>
          <a:ea typeface="+mn-ea"/>
          <a:cs typeface="+mn-cs"/>
        </a:defRPr>
      </a:lvl2pPr>
      <a:lvl3pPr marL="857250" indent="-171450" algn="l" defTabSz="685800" rtl="0" eaLnBrk="1" latinLnBrk="0" hangingPunct="1">
        <a:lnSpc>
          <a:spcPct val="100000"/>
        </a:lnSpc>
        <a:spcBef>
          <a:spcPts val="375"/>
        </a:spcBef>
        <a:buClr>
          <a:srgbClr val="6DC4C4"/>
        </a:buClr>
        <a:buFont typeface="Courier New" panose="02070309020205020404" pitchFamily="49" charset="0"/>
        <a:buChar char="o"/>
        <a:defRPr sz="1800" kern="1200">
          <a:solidFill>
            <a:schemeClr val="tx1"/>
          </a:solidFill>
          <a:latin typeface="Calibri"/>
          <a:ea typeface="+mn-ea"/>
          <a:cs typeface="+mn-cs"/>
        </a:defRPr>
      </a:lvl3pPr>
      <a:lvl4pPr marL="12001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4pPr>
      <a:lvl5pPr marL="15430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x-non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48">
          <p15:clr>
            <a:srgbClr val="F26B43"/>
          </p15:clr>
        </p15:guide>
        <p15:guide id="5" orient="horz" pos="756">
          <p15:clr>
            <a:srgbClr val="F26B43"/>
          </p15:clr>
        </p15:guide>
        <p15:guide id="6" orient="horz" pos="348">
          <p15:clr>
            <a:srgbClr val="F26B43"/>
          </p15:clr>
        </p15:guide>
        <p15:guide id="7" orient="horz" pos="2868">
          <p15:clr>
            <a:srgbClr val="F26B43"/>
          </p15:clr>
        </p15:guide>
        <p15:guide id="8" orient="horz" pos="3060">
          <p15:clr>
            <a:srgbClr val="F26B43"/>
          </p15:clr>
        </p15:guide>
        <p15:guide id="9" orient="horz" pos="204">
          <p15:clr>
            <a:srgbClr val="F26B43"/>
          </p15:clr>
        </p15:guide>
        <p15:guide id="10" pos="552">
          <p15:clr>
            <a:srgbClr val="F26B43"/>
          </p15:clr>
        </p15:guide>
        <p15:guide id="11" pos="51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chart" Target="../charts/chart20.xml"/><Relationship Id="rId2" Type="http://schemas.openxmlformats.org/officeDocument/2006/relationships/chart" Target="../charts/chart15.xml"/><Relationship Id="rId1" Type="http://schemas.openxmlformats.org/officeDocument/2006/relationships/slideLayout" Target="../slideLayouts/slideLayout10.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 Id="rId4" Type="http://schemas.openxmlformats.org/officeDocument/2006/relationships/chart" Target="../charts/chart2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hyperlink" Target="http://www.ipsos.com/"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7C5F5D-832D-61EF-A341-8489F27F7001}"/>
              </a:ext>
            </a:extLst>
          </p:cNvPr>
          <p:cNvSpPr/>
          <p:nvPr/>
        </p:nvSpPr>
        <p:spPr>
          <a:xfrm>
            <a:off x="5448300" y="152400"/>
            <a:ext cx="3009899" cy="128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2D0DE855-DCB3-9E40-A7C0-99E557367CAE}"/>
              </a:ext>
            </a:extLst>
          </p:cNvPr>
          <p:cNvSpPr>
            <a:spLocks noGrp="1"/>
          </p:cNvSpPr>
          <p:nvPr>
            <p:ph type="title"/>
          </p:nvPr>
        </p:nvSpPr>
        <p:spPr/>
        <p:txBody>
          <a:bodyPr>
            <a:normAutofit fontScale="90000"/>
          </a:bodyPr>
          <a:lstStyle/>
          <a:p>
            <a:r>
              <a:rPr lang="en-GB" sz="3600" dirty="0">
                <a:cs typeface="Arial" panose="020B0604020202020204" pitchFamily="34" charset="0"/>
              </a:rPr>
              <a:t>STAVOVI PRIVREDE O SIVOJ EKONOMIJI</a:t>
            </a:r>
            <a:br>
              <a:rPr lang="en-GB" sz="3600" dirty="0">
                <a:cs typeface="Arial" panose="020B0604020202020204" pitchFamily="34" charset="0"/>
              </a:rPr>
            </a:br>
            <a:r>
              <a:rPr lang="en-GB" sz="3600" dirty="0">
                <a:cs typeface="Arial" panose="020B0604020202020204" pitchFamily="34" charset="0"/>
              </a:rPr>
              <a:t>I BEZGOTOVINSKOM PLAĆANJU</a:t>
            </a:r>
            <a:endParaRPr lang="en-US" sz="3600" dirty="0"/>
          </a:p>
        </p:txBody>
      </p:sp>
      <p:sp>
        <p:nvSpPr>
          <p:cNvPr id="5" name="Text Placeholder 4">
            <a:extLst>
              <a:ext uri="{FF2B5EF4-FFF2-40B4-BE49-F238E27FC236}">
                <a16:creationId xmlns:a16="http://schemas.microsoft.com/office/drawing/2014/main" id="{11CDA194-EEDF-1E47-A1DB-F600CE068DA6}"/>
              </a:ext>
            </a:extLst>
          </p:cNvPr>
          <p:cNvSpPr>
            <a:spLocks noGrp="1"/>
          </p:cNvSpPr>
          <p:nvPr>
            <p:ph type="body" idx="1"/>
          </p:nvPr>
        </p:nvSpPr>
        <p:spPr/>
        <p:txBody>
          <a:bodyPr/>
          <a:lstStyle/>
          <a:p>
            <a:r>
              <a:rPr lang="sr-Latn-RS" sz="1600" dirty="0">
                <a:cs typeface="Calibri"/>
              </a:rPr>
              <a:t>rezultati istraživanja</a:t>
            </a:r>
            <a:r>
              <a:rPr lang="en-GB" sz="1600" dirty="0">
                <a:cs typeface="Calibri"/>
              </a:rPr>
              <a:t>| </a:t>
            </a:r>
            <a:r>
              <a:rPr lang="sr-Latn-RS" sz="1600" dirty="0">
                <a:cs typeface="Calibri"/>
              </a:rPr>
              <a:t>april/jun</a:t>
            </a:r>
            <a:r>
              <a:rPr lang="sr-Cyrl-RS" sz="1600" dirty="0">
                <a:cs typeface="Calibri"/>
              </a:rPr>
              <a:t> </a:t>
            </a:r>
            <a:r>
              <a:rPr lang="x-none" sz="1600" dirty="0">
                <a:cs typeface="Calibri"/>
              </a:rPr>
              <a:t>202</a:t>
            </a:r>
            <a:r>
              <a:rPr lang="sr-Latn-RS" sz="1600" dirty="0">
                <a:cs typeface="Calibri"/>
              </a:rPr>
              <a:t>2</a:t>
            </a:r>
            <a:r>
              <a:rPr lang="sr-Cyrl-RS" sz="1600" dirty="0">
                <a:cs typeface="Calibri"/>
              </a:rPr>
              <a:t>.</a:t>
            </a:r>
            <a:endParaRPr lang="x-none" sz="1600" dirty="0">
              <a:cs typeface="Calibri"/>
            </a:endParaRPr>
          </a:p>
          <a:p>
            <a:endParaRPr lang="en-US" dirty="0"/>
          </a:p>
        </p:txBody>
      </p:sp>
      <p:pic>
        <p:nvPicPr>
          <p:cNvPr id="6" name="Graphique 33">
            <a:extLst>
              <a:ext uri="{FF2B5EF4-FFF2-40B4-BE49-F238E27FC236}">
                <a16:creationId xmlns:a16="http://schemas.microsoft.com/office/drawing/2014/main" id="{4CA07193-7286-DF01-DEE7-87576BAFB8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801" y="262017"/>
            <a:ext cx="850692" cy="767178"/>
          </a:xfrm>
          <a:prstGeom prst="rect">
            <a:avLst/>
          </a:prstGeom>
        </p:spPr>
      </p:pic>
      <p:pic>
        <p:nvPicPr>
          <p:cNvPr id="8" name="Picture 7" descr="Logo&#10;&#10;Description automatically generated">
            <a:extLst>
              <a:ext uri="{FF2B5EF4-FFF2-40B4-BE49-F238E27FC236}">
                <a16:creationId xmlns:a16="http://schemas.microsoft.com/office/drawing/2014/main" id="{91DBF454-5956-A5DA-0700-DA7064B1CE2F}"/>
              </a:ext>
            </a:extLst>
          </p:cNvPr>
          <p:cNvPicPr>
            <a:picLocks noChangeAspect="1"/>
          </p:cNvPicPr>
          <p:nvPr/>
        </p:nvPicPr>
        <p:blipFill>
          <a:blip r:embed="rId4"/>
          <a:stretch>
            <a:fillRect/>
          </a:stretch>
        </p:blipFill>
        <p:spPr>
          <a:xfrm>
            <a:off x="5304393" y="-14336"/>
            <a:ext cx="3101340" cy="1618370"/>
          </a:xfrm>
          <a:prstGeom prst="rect">
            <a:avLst/>
          </a:prstGeom>
        </p:spPr>
      </p:pic>
    </p:spTree>
    <p:extLst>
      <p:ext uri="{BB962C8B-B14F-4D97-AF65-F5344CB8AC3E}">
        <p14:creationId xmlns:p14="http://schemas.microsoft.com/office/powerpoint/2010/main" val="195714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0D3C21-A909-6F34-7C90-D23CB1E9E598}"/>
              </a:ext>
            </a:extLst>
          </p:cNvPr>
          <p:cNvSpPr/>
          <p:nvPr/>
        </p:nvSpPr>
        <p:spPr>
          <a:xfrm>
            <a:off x="294596" y="4587368"/>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5C68AD-C2B1-F210-EB46-773FAD38B008}"/>
              </a:ext>
            </a:extLst>
          </p:cNvPr>
          <p:cNvSpPr>
            <a:spLocks noGrp="1"/>
          </p:cNvSpPr>
          <p:nvPr>
            <p:ph type="title"/>
          </p:nvPr>
        </p:nvSpPr>
        <p:spPr/>
        <p:txBody>
          <a:bodyPr/>
          <a:lstStyle/>
          <a:p>
            <a:r>
              <a:rPr lang="en-GB" dirty="0" err="1"/>
              <a:t>Neprijavljivanje</a:t>
            </a:r>
            <a:r>
              <a:rPr lang="en-GB" dirty="0"/>
              <a:t> </a:t>
            </a:r>
            <a:r>
              <a:rPr lang="en-GB" dirty="0" err="1"/>
              <a:t>poslovnog</a:t>
            </a:r>
            <a:r>
              <a:rPr lang="en-GB" dirty="0"/>
              <a:t> </a:t>
            </a:r>
            <a:r>
              <a:rPr lang="en-GB" dirty="0" err="1"/>
              <a:t>viška</a:t>
            </a:r>
            <a:r>
              <a:rPr lang="en-GB" dirty="0"/>
              <a:t> (2022 vs 2017)</a:t>
            </a:r>
          </a:p>
        </p:txBody>
      </p:sp>
      <p:sp>
        <p:nvSpPr>
          <p:cNvPr id="3" name="TextBox 2">
            <a:extLst>
              <a:ext uri="{FF2B5EF4-FFF2-40B4-BE49-F238E27FC236}">
                <a16:creationId xmlns:a16="http://schemas.microsoft.com/office/drawing/2014/main" id="{E7E84C6C-5070-2EA9-9EF8-91475834273C}"/>
              </a:ext>
            </a:extLst>
          </p:cNvPr>
          <p:cNvSpPr txBox="1"/>
          <p:nvPr/>
        </p:nvSpPr>
        <p:spPr>
          <a:xfrm>
            <a:off x="315045" y="806481"/>
            <a:ext cx="8513909" cy="523220"/>
          </a:xfrm>
          <a:prstGeom prst="rect">
            <a:avLst/>
          </a:prstGeom>
          <a:noFill/>
        </p:spPr>
        <p:txBody>
          <a:bodyPr wrap="square">
            <a:spAutoFit/>
          </a:bodyPr>
          <a:lstStyle/>
          <a:p>
            <a:pPr algn="just"/>
            <a:r>
              <a:rPr lang="pl-PL" sz="1400" dirty="0"/>
              <a:t>U poređenju sa 2017. godinom, beleži se značajan rast broja privrednika koji smatraju da se u njihovoj delatnosti sav profit prijavljuje.</a:t>
            </a:r>
          </a:p>
        </p:txBody>
      </p:sp>
      <p:graphicFrame>
        <p:nvGraphicFramePr>
          <p:cNvPr id="26" name="Chart 25">
            <a:extLst>
              <a:ext uri="{FF2B5EF4-FFF2-40B4-BE49-F238E27FC236}">
                <a16:creationId xmlns:a16="http://schemas.microsoft.com/office/drawing/2014/main" id="{E5C4D4D3-17A6-A669-6928-5177C1587799}"/>
              </a:ext>
            </a:extLst>
          </p:cNvPr>
          <p:cNvGraphicFramePr/>
          <p:nvPr>
            <p:extLst>
              <p:ext uri="{D42A27DB-BD31-4B8C-83A1-F6EECF244321}">
                <p14:modId xmlns:p14="http://schemas.microsoft.com/office/powerpoint/2010/main" val="323904602"/>
              </p:ext>
            </p:extLst>
          </p:nvPr>
        </p:nvGraphicFramePr>
        <p:xfrm>
          <a:off x="1104899" y="1385673"/>
          <a:ext cx="6934200" cy="3201695"/>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 Placeholder 3">
            <a:extLst>
              <a:ext uri="{FF2B5EF4-FFF2-40B4-BE49-F238E27FC236}">
                <a16:creationId xmlns:a16="http://schemas.microsoft.com/office/drawing/2014/main" id="{D0B392A3-AFB4-2B34-73F4-91E691CCD07D}"/>
              </a:ext>
            </a:extLst>
          </p:cNvPr>
          <p:cNvSpPr txBox="1">
            <a:spLocks/>
          </p:cNvSpPr>
          <p:nvPr/>
        </p:nvSpPr>
        <p:spPr bwMode="gray">
          <a:xfrm>
            <a:off x="460402" y="4724682"/>
            <a:ext cx="8683598"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buClr>
                <a:srgbClr val="222223"/>
              </a:buClr>
              <a:defRPr/>
            </a:pPr>
            <a:r>
              <a:rPr lang="pl-PL" sz="900" b="0" i="1" dirty="0">
                <a:solidFill>
                  <a:srgbClr val="222223"/>
                </a:solidFill>
              </a:rPr>
              <a:t>Molim Vas približno procenite procenat neprijavljivanja poslovnog viška (profita) od strane preduzeća/preduzetnika u Vašoj delatnosti?</a:t>
            </a:r>
          </a:p>
          <a:p>
            <a:pPr marL="0" indent="0">
              <a:lnSpc>
                <a:spcPct val="100000"/>
              </a:lnSpc>
              <a:spcBef>
                <a:spcPts val="0"/>
              </a:spcBef>
              <a:spcAft>
                <a:spcPts val="0"/>
              </a:spcAft>
              <a:buClr>
                <a:srgbClr val="222223"/>
              </a:buClr>
              <a:defRPr/>
            </a:pPr>
            <a:r>
              <a:rPr lang="sv-SE" sz="900" b="0" dirty="0">
                <a:solidFill>
                  <a:srgbClr val="222223"/>
                </a:solidFill>
              </a:rPr>
              <a:t>Baza: Ukupna ciljna populacija </a:t>
            </a:r>
          </a:p>
        </p:txBody>
      </p:sp>
    </p:spTree>
    <p:extLst>
      <p:ext uri="{BB962C8B-B14F-4D97-AF65-F5344CB8AC3E}">
        <p14:creationId xmlns:p14="http://schemas.microsoft.com/office/powerpoint/2010/main" val="383221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CFB2D68-4E7E-4546-822B-93203B44F1BF}"/>
              </a:ext>
            </a:extLst>
          </p:cNvPr>
          <p:cNvSpPr>
            <a:spLocks noGrp="1"/>
          </p:cNvSpPr>
          <p:nvPr>
            <p:ph type="title"/>
          </p:nvPr>
        </p:nvSpPr>
        <p:spPr>
          <a:xfrm>
            <a:off x="876300" y="2147737"/>
            <a:ext cx="7353300" cy="848026"/>
          </a:xfrm>
        </p:spPr>
        <p:txBody>
          <a:bodyPr>
            <a:normAutofit fontScale="90000"/>
          </a:bodyPr>
          <a:lstStyle/>
          <a:p>
            <a:r>
              <a:rPr lang="sr-Latn-RS" sz="3600" dirty="0">
                <a:cs typeface="Arial" panose="020B0604020202020204" pitchFamily="34" charset="0"/>
              </a:rPr>
              <a:t>STANJE FER KONKURENCIJE</a:t>
            </a:r>
            <a:br>
              <a:rPr lang="sr-Latn-RS" sz="3600" dirty="0">
                <a:cs typeface="Arial" panose="020B0604020202020204" pitchFamily="34" charset="0"/>
              </a:rPr>
            </a:br>
            <a:r>
              <a:rPr lang="sr-Latn-RS" sz="3600" dirty="0">
                <a:cs typeface="Arial" panose="020B0604020202020204" pitchFamily="34" charset="0"/>
              </a:rPr>
              <a:t>U OČIMA PRIVREDE</a:t>
            </a:r>
            <a:endParaRPr lang="en-US" sz="3600" dirty="0"/>
          </a:p>
        </p:txBody>
      </p:sp>
      <p:sp>
        <p:nvSpPr>
          <p:cNvPr id="3" name="Rectangle 2">
            <a:extLst>
              <a:ext uri="{FF2B5EF4-FFF2-40B4-BE49-F238E27FC236}">
                <a16:creationId xmlns:a16="http://schemas.microsoft.com/office/drawing/2014/main" id="{33DA5C5E-0D82-D8EB-08D3-D8E4943DBCD2}"/>
              </a:ext>
            </a:extLst>
          </p:cNvPr>
          <p:cNvSpPr/>
          <p:nvPr/>
        </p:nvSpPr>
        <p:spPr>
          <a:xfrm>
            <a:off x="5304393" y="30634"/>
            <a:ext cx="3524814" cy="1408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10;&#10;Description automatically generated">
            <a:extLst>
              <a:ext uri="{FF2B5EF4-FFF2-40B4-BE49-F238E27FC236}">
                <a16:creationId xmlns:a16="http://schemas.microsoft.com/office/drawing/2014/main" id="{AFEB1546-DD5B-B976-3D81-DFA69C1A8718}"/>
              </a:ext>
            </a:extLst>
          </p:cNvPr>
          <p:cNvPicPr>
            <a:picLocks noChangeAspect="1"/>
          </p:cNvPicPr>
          <p:nvPr/>
        </p:nvPicPr>
        <p:blipFill>
          <a:blip r:embed="rId3"/>
          <a:stretch>
            <a:fillRect/>
          </a:stretch>
        </p:blipFill>
        <p:spPr>
          <a:xfrm>
            <a:off x="5304393" y="-14336"/>
            <a:ext cx="3101340" cy="1618370"/>
          </a:xfrm>
          <a:prstGeom prst="rect">
            <a:avLst/>
          </a:prstGeom>
        </p:spPr>
      </p:pic>
      <p:sp>
        <p:nvSpPr>
          <p:cNvPr id="5" name="Rectangle 4">
            <a:extLst>
              <a:ext uri="{FF2B5EF4-FFF2-40B4-BE49-F238E27FC236}">
                <a16:creationId xmlns:a16="http://schemas.microsoft.com/office/drawing/2014/main" id="{29C7569C-418E-A5E7-6AF1-4087CD23A831}"/>
              </a:ext>
            </a:extLst>
          </p:cNvPr>
          <p:cNvSpPr/>
          <p:nvPr/>
        </p:nvSpPr>
        <p:spPr>
          <a:xfrm>
            <a:off x="334880" y="4502461"/>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4652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015049-A662-CEEF-CDA9-7D779E1FEE99}"/>
              </a:ext>
            </a:extLst>
          </p:cNvPr>
          <p:cNvSpPr/>
          <p:nvPr/>
        </p:nvSpPr>
        <p:spPr>
          <a:xfrm>
            <a:off x="294596" y="4587368"/>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54F9547-ED79-314D-4F8C-2E79818D1668}"/>
              </a:ext>
            </a:extLst>
          </p:cNvPr>
          <p:cNvSpPr>
            <a:spLocks noGrp="1"/>
          </p:cNvSpPr>
          <p:nvPr>
            <p:ph type="title"/>
          </p:nvPr>
        </p:nvSpPr>
        <p:spPr/>
        <p:txBody>
          <a:bodyPr/>
          <a:lstStyle/>
          <a:p>
            <a:r>
              <a:rPr lang="nn-NO" dirty="0"/>
              <a:t>Kretanje neformalnog poslovanja (2022 vs. 2017)</a:t>
            </a:r>
            <a:endParaRPr lang="en-GB" dirty="0"/>
          </a:p>
        </p:txBody>
      </p:sp>
      <p:sp>
        <p:nvSpPr>
          <p:cNvPr id="3" name="TextBox 2">
            <a:extLst>
              <a:ext uri="{FF2B5EF4-FFF2-40B4-BE49-F238E27FC236}">
                <a16:creationId xmlns:a16="http://schemas.microsoft.com/office/drawing/2014/main" id="{C81E2CD6-5108-29CE-7FEA-5DB5B33C80CA}"/>
              </a:ext>
            </a:extLst>
          </p:cNvPr>
          <p:cNvSpPr txBox="1"/>
          <p:nvPr/>
        </p:nvSpPr>
        <p:spPr>
          <a:xfrm>
            <a:off x="315045" y="806481"/>
            <a:ext cx="8513909" cy="523220"/>
          </a:xfrm>
          <a:prstGeom prst="rect">
            <a:avLst/>
          </a:prstGeom>
          <a:noFill/>
        </p:spPr>
        <p:txBody>
          <a:bodyPr wrap="square">
            <a:spAutoFit/>
          </a:bodyPr>
          <a:lstStyle/>
          <a:p>
            <a:pPr algn="just"/>
            <a:r>
              <a:rPr lang="pl-PL" sz="1400" dirty="0"/>
              <a:t>U poređenju sa 2017. godinom, primetna je tendencija rasta optimizma u pogledu kretanja neformalnog poslovanja - naime, manje privrednika prijavljuje da neformalno poslovanje raste.</a:t>
            </a:r>
          </a:p>
        </p:txBody>
      </p:sp>
      <p:sp>
        <p:nvSpPr>
          <p:cNvPr id="4" name="Text Placeholder 3">
            <a:extLst>
              <a:ext uri="{FF2B5EF4-FFF2-40B4-BE49-F238E27FC236}">
                <a16:creationId xmlns:a16="http://schemas.microsoft.com/office/drawing/2014/main" id="{23317D3B-188E-61CC-D128-D72415BCFF2B}"/>
              </a:ext>
            </a:extLst>
          </p:cNvPr>
          <p:cNvSpPr txBox="1">
            <a:spLocks/>
          </p:cNvSpPr>
          <p:nvPr/>
        </p:nvSpPr>
        <p:spPr>
          <a:xfrm>
            <a:off x="592310" y="4779879"/>
            <a:ext cx="4419600" cy="276999"/>
          </a:xfrm>
          <a:prstGeom prst="rect">
            <a:avLst/>
          </a:prstGeom>
          <a:noFill/>
        </p:spPr>
        <p:txBody>
          <a:bodyPr vert="horz" wrap="square" lIns="48965" tIns="0" rIns="48965" bIns="0" rtlCol="0" anchor="ctr">
            <a:spAutoFit/>
          </a:bodyPr>
          <a:lstStyle>
            <a:lvl1pPr marL="171450" indent="-171450" algn="l" defTabSz="685800" rtl="0" eaLnBrk="1" latinLnBrk="0" hangingPunct="1">
              <a:lnSpc>
                <a:spcPct val="100000"/>
              </a:lnSpc>
              <a:spcBef>
                <a:spcPts val="750"/>
              </a:spcBef>
              <a:buClr>
                <a:srgbClr val="6DC4C4"/>
              </a:buClr>
              <a:buFont typeface="Courier New" panose="02070309020205020404" pitchFamily="49" charset="0"/>
              <a:buChar char="o"/>
              <a:defRPr sz="2200" kern="1200">
                <a:solidFill>
                  <a:schemeClr val="tx1"/>
                </a:solidFill>
                <a:latin typeface="Calibri"/>
                <a:ea typeface="+mn-ea"/>
                <a:cs typeface="+mn-cs"/>
              </a:defRPr>
            </a:lvl1pPr>
            <a:lvl2pPr marL="514350" indent="-171450" algn="l" defTabSz="685800" rtl="0" eaLnBrk="1" latinLnBrk="0" hangingPunct="1">
              <a:lnSpc>
                <a:spcPct val="100000"/>
              </a:lnSpc>
              <a:spcBef>
                <a:spcPts val="375"/>
              </a:spcBef>
              <a:buClr>
                <a:srgbClr val="6DC4C4"/>
              </a:buClr>
              <a:buFont typeface="Courier New" panose="02070309020205020404" pitchFamily="49" charset="0"/>
              <a:buChar char="o"/>
              <a:defRPr sz="2000" kern="1200">
                <a:solidFill>
                  <a:schemeClr val="tx1"/>
                </a:solidFill>
                <a:latin typeface="Calibri"/>
                <a:ea typeface="+mn-ea"/>
                <a:cs typeface="+mn-cs"/>
              </a:defRPr>
            </a:lvl2pPr>
            <a:lvl3pPr marL="857250" indent="-171450" algn="l" defTabSz="685800" rtl="0" eaLnBrk="1" latinLnBrk="0" hangingPunct="1">
              <a:lnSpc>
                <a:spcPct val="100000"/>
              </a:lnSpc>
              <a:spcBef>
                <a:spcPts val="375"/>
              </a:spcBef>
              <a:buClr>
                <a:srgbClr val="6DC4C4"/>
              </a:buClr>
              <a:buFont typeface="Courier New" panose="02070309020205020404" pitchFamily="49" charset="0"/>
              <a:buChar char="o"/>
              <a:defRPr sz="1800" kern="1200">
                <a:solidFill>
                  <a:schemeClr val="tx1"/>
                </a:solidFill>
                <a:latin typeface="Calibri"/>
                <a:ea typeface="+mn-ea"/>
                <a:cs typeface="+mn-cs"/>
              </a:defRPr>
            </a:lvl3pPr>
            <a:lvl4pPr marL="12001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4pPr>
            <a:lvl5pPr marL="15430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None/>
            </a:pPr>
            <a:r>
              <a:rPr lang="pl-PL" sz="900" i="1" dirty="0">
                <a:latin typeface="+mn-lt"/>
              </a:rPr>
              <a:t>Kako biste ocenili kretanje neformalnog poslovanja  u poslednjih pet godina:</a:t>
            </a:r>
          </a:p>
          <a:p>
            <a:pPr marL="0" indent="0">
              <a:spcBef>
                <a:spcPts val="0"/>
              </a:spcBef>
              <a:buNone/>
            </a:pPr>
            <a:r>
              <a:rPr lang="pl-PL" sz="900" dirty="0">
                <a:solidFill>
                  <a:srgbClr val="222223"/>
                </a:solidFill>
                <a:latin typeface="+mn-lt"/>
              </a:rPr>
              <a:t>Baza: Ukupna ciljna populacija </a:t>
            </a:r>
          </a:p>
        </p:txBody>
      </p:sp>
      <p:graphicFrame>
        <p:nvGraphicFramePr>
          <p:cNvPr id="5" name="Chart 4">
            <a:extLst>
              <a:ext uri="{FF2B5EF4-FFF2-40B4-BE49-F238E27FC236}">
                <a16:creationId xmlns:a16="http://schemas.microsoft.com/office/drawing/2014/main" id="{99C99188-4A66-30A9-CFC5-B048409780E3}"/>
              </a:ext>
            </a:extLst>
          </p:cNvPr>
          <p:cNvGraphicFramePr/>
          <p:nvPr>
            <p:extLst>
              <p:ext uri="{D42A27DB-BD31-4B8C-83A1-F6EECF244321}">
                <p14:modId xmlns:p14="http://schemas.microsoft.com/office/powerpoint/2010/main" val="4158646246"/>
              </p:ext>
            </p:extLst>
          </p:nvPr>
        </p:nvGraphicFramePr>
        <p:xfrm>
          <a:off x="287511" y="1762282"/>
          <a:ext cx="4724399" cy="298718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E7DC465-83B1-6EE7-BE9D-BC4299177820}"/>
              </a:ext>
            </a:extLst>
          </p:cNvPr>
          <p:cNvSpPr txBox="1"/>
          <p:nvPr/>
        </p:nvSpPr>
        <p:spPr>
          <a:xfrm flipH="1">
            <a:off x="1735311" y="1473415"/>
            <a:ext cx="1067637" cy="265705"/>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1200" dirty="0"/>
              <a:t>U SRBIJI</a:t>
            </a:r>
            <a:endParaRPr lang="en-US" sz="1200" dirty="0"/>
          </a:p>
        </p:txBody>
      </p:sp>
      <p:graphicFrame>
        <p:nvGraphicFramePr>
          <p:cNvPr id="7" name="Chart 6">
            <a:extLst>
              <a:ext uri="{FF2B5EF4-FFF2-40B4-BE49-F238E27FC236}">
                <a16:creationId xmlns:a16="http://schemas.microsoft.com/office/drawing/2014/main" id="{D3881C54-3603-63E3-6828-E59ED94EE3A2}"/>
              </a:ext>
            </a:extLst>
          </p:cNvPr>
          <p:cNvGraphicFramePr/>
          <p:nvPr>
            <p:extLst>
              <p:ext uri="{D42A27DB-BD31-4B8C-83A1-F6EECF244321}">
                <p14:modId xmlns:p14="http://schemas.microsoft.com/office/powerpoint/2010/main" val="1615217023"/>
              </p:ext>
            </p:extLst>
          </p:nvPr>
        </p:nvGraphicFramePr>
        <p:xfrm>
          <a:off x="4707111" y="1762282"/>
          <a:ext cx="4724399" cy="298718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F5DAFEE-3BAA-1CEF-6B71-36275020E77C}"/>
              </a:ext>
            </a:extLst>
          </p:cNvPr>
          <p:cNvSpPr txBox="1"/>
          <p:nvPr/>
        </p:nvSpPr>
        <p:spPr>
          <a:xfrm flipH="1">
            <a:off x="6004241" y="1473415"/>
            <a:ext cx="2130137" cy="265705"/>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1200" dirty="0"/>
              <a:t>U SOPSTVENOJ DELATNOSTI</a:t>
            </a:r>
            <a:endParaRPr lang="en-US" sz="1200" dirty="0"/>
          </a:p>
        </p:txBody>
      </p:sp>
    </p:spTree>
    <p:extLst>
      <p:ext uri="{BB962C8B-B14F-4D97-AF65-F5344CB8AC3E}">
        <p14:creationId xmlns:p14="http://schemas.microsoft.com/office/powerpoint/2010/main" val="85544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015049-A662-CEEF-CDA9-7D779E1FEE99}"/>
              </a:ext>
            </a:extLst>
          </p:cNvPr>
          <p:cNvSpPr/>
          <p:nvPr/>
        </p:nvSpPr>
        <p:spPr>
          <a:xfrm>
            <a:off x="294596" y="4587368"/>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54F9547-ED79-314D-4F8C-2E79818D1668}"/>
              </a:ext>
            </a:extLst>
          </p:cNvPr>
          <p:cNvSpPr>
            <a:spLocks noGrp="1"/>
          </p:cNvSpPr>
          <p:nvPr>
            <p:ph type="title"/>
          </p:nvPr>
        </p:nvSpPr>
        <p:spPr/>
        <p:txBody>
          <a:bodyPr/>
          <a:lstStyle/>
          <a:p>
            <a:r>
              <a:rPr lang="it-IT" sz="2500" dirty="0" err="1"/>
              <a:t>Procena</a:t>
            </a:r>
            <a:r>
              <a:rPr lang="it-IT" sz="2500" dirty="0"/>
              <a:t> </a:t>
            </a:r>
            <a:r>
              <a:rPr lang="it-IT" sz="2500" dirty="0" err="1"/>
              <a:t>udela</a:t>
            </a:r>
            <a:r>
              <a:rPr lang="it-IT" sz="2500" dirty="0"/>
              <a:t> </a:t>
            </a:r>
            <a:r>
              <a:rPr lang="it-IT" sz="2500" dirty="0" err="1"/>
              <a:t>neregistrovanih</a:t>
            </a:r>
            <a:r>
              <a:rPr lang="it-IT" sz="2500" dirty="0"/>
              <a:t> </a:t>
            </a:r>
            <a:r>
              <a:rPr lang="it-IT" sz="2500" dirty="0" err="1"/>
              <a:t>preduzeća</a:t>
            </a:r>
            <a:r>
              <a:rPr lang="it-IT" sz="2500" dirty="0"/>
              <a:t> (2022 vs. 2017)</a:t>
            </a:r>
            <a:endParaRPr lang="en-GB" sz="2500" dirty="0"/>
          </a:p>
        </p:txBody>
      </p:sp>
      <p:sp>
        <p:nvSpPr>
          <p:cNvPr id="3" name="TextBox 2">
            <a:extLst>
              <a:ext uri="{FF2B5EF4-FFF2-40B4-BE49-F238E27FC236}">
                <a16:creationId xmlns:a16="http://schemas.microsoft.com/office/drawing/2014/main" id="{C81E2CD6-5108-29CE-7FEA-5DB5B33C80CA}"/>
              </a:ext>
            </a:extLst>
          </p:cNvPr>
          <p:cNvSpPr txBox="1"/>
          <p:nvPr/>
        </p:nvSpPr>
        <p:spPr>
          <a:xfrm>
            <a:off x="315045" y="806481"/>
            <a:ext cx="8513909" cy="523220"/>
          </a:xfrm>
          <a:prstGeom prst="rect">
            <a:avLst/>
          </a:prstGeom>
          <a:noFill/>
        </p:spPr>
        <p:txBody>
          <a:bodyPr wrap="square">
            <a:spAutoFit/>
          </a:bodyPr>
          <a:lstStyle/>
          <a:p>
            <a:pPr algn="just"/>
            <a:r>
              <a:rPr lang="pl-PL" sz="1400" dirty="0"/>
              <a:t>U prilog pomenutom pozitivnom trendu, govori i činjenica da je procena privrednika o broju neregistrovanih preduzeća u delatnosti u kojoj posluju danas niža nego 2017. godine.</a:t>
            </a:r>
          </a:p>
        </p:txBody>
      </p:sp>
      <p:sp>
        <p:nvSpPr>
          <p:cNvPr id="4" name="Text Placeholder 3">
            <a:extLst>
              <a:ext uri="{FF2B5EF4-FFF2-40B4-BE49-F238E27FC236}">
                <a16:creationId xmlns:a16="http://schemas.microsoft.com/office/drawing/2014/main" id="{23317D3B-188E-61CC-D128-D72415BCFF2B}"/>
              </a:ext>
            </a:extLst>
          </p:cNvPr>
          <p:cNvSpPr txBox="1">
            <a:spLocks/>
          </p:cNvSpPr>
          <p:nvPr/>
        </p:nvSpPr>
        <p:spPr>
          <a:xfrm>
            <a:off x="193700" y="4783727"/>
            <a:ext cx="8756597" cy="269304"/>
          </a:xfrm>
          <a:prstGeom prst="rect">
            <a:avLst/>
          </a:prstGeom>
          <a:noFill/>
        </p:spPr>
        <p:txBody>
          <a:bodyPr vert="horz" wrap="square" lIns="48965" tIns="0" rIns="48965" bIns="0" rtlCol="0" anchor="ctr">
            <a:spAutoFit/>
          </a:bodyPr>
          <a:lstStyle>
            <a:lvl1pPr marL="171450" indent="-171450" algn="l" defTabSz="685800" rtl="0" eaLnBrk="1" latinLnBrk="0" hangingPunct="1">
              <a:lnSpc>
                <a:spcPct val="100000"/>
              </a:lnSpc>
              <a:spcBef>
                <a:spcPts val="750"/>
              </a:spcBef>
              <a:buClr>
                <a:srgbClr val="6DC4C4"/>
              </a:buClr>
              <a:buFont typeface="Courier New" panose="02070309020205020404" pitchFamily="49" charset="0"/>
              <a:buChar char="o"/>
              <a:defRPr sz="2200" kern="1200">
                <a:solidFill>
                  <a:schemeClr val="tx1"/>
                </a:solidFill>
                <a:latin typeface="Calibri"/>
                <a:ea typeface="+mn-ea"/>
                <a:cs typeface="+mn-cs"/>
              </a:defRPr>
            </a:lvl1pPr>
            <a:lvl2pPr marL="514350" indent="-171450" algn="l" defTabSz="685800" rtl="0" eaLnBrk="1" latinLnBrk="0" hangingPunct="1">
              <a:lnSpc>
                <a:spcPct val="100000"/>
              </a:lnSpc>
              <a:spcBef>
                <a:spcPts val="375"/>
              </a:spcBef>
              <a:buClr>
                <a:srgbClr val="6DC4C4"/>
              </a:buClr>
              <a:buFont typeface="Courier New" panose="02070309020205020404" pitchFamily="49" charset="0"/>
              <a:buChar char="o"/>
              <a:defRPr sz="2000" kern="1200">
                <a:solidFill>
                  <a:schemeClr val="tx1"/>
                </a:solidFill>
                <a:latin typeface="Calibri"/>
                <a:ea typeface="+mn-ea"/>
                <a:cs typeface="+mn-cs"/>
              </a:defRPr>
            </a:lvl2pPr>
            <a:lvl3pPr marL="857250" indent="-171450" algn="l" defTabSz="685800" rtl="0" eaLnBrk="1" latinLnBrk="0" hangingPunct="1">
              <a:lnSpc>
                <a:spcPct val="100000"/>
              </a:lnSpc>
              <a:spcBef>
                <a:spcPts val="375"/>
              </a:spcBef>
              <a:buClr>
                <a:srgbClr val="6DC4C4"/>
              </a:buClr>
              <a:buFont typeface="Courier New" panose="02070309020205020404" pitchFamily="49" charset="0"/>
              <a:buChar char="o"/>
              <a:defRPr sz="1800" kern="1200">
                <a:solidFill>
                  <a:schemeClr val="tx1"/>
                </a:solidFill>
                <a:latin typeface="Calibri"/>
                <a:ea typeface="+mn-ea"/>
                <a:cs typeface="+mn-cs"/>
              </a:defRPr>
            </a:lvl3pPr>
            <a:lvl4pPr marL="12001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4pPr>
            <a:lvl5pPr marL="15430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None/>
            </a:pPr>
            <a:r>
              <a:rPr lang="pl-PL" sz="850" i="1" dirty="0">
                <a:latin typeface="+mn-lt"/>
              </a:rPr>
              <a:t>U nekim delatnostima, pored registrovanih kompanija poput Vaše, posluju i kompanije koje nisu registrovane. Prema Vašoj proceni, koliki je procenat neregistrovanih preduzeća u Vašoj delatnosti?</a:t>
            </a:r>
          </a:p>
          <a:p>
            <a:pPr marL="0" indent="0">
              <a:spcBef>
                <a:spcPts val="0"/>
              </a:spcBef>
              <a:buNone/>
            </a:pPr>
            <a:r>
              <a:rPr lang="pl-PL" sz="900" i="1" dirty="0">
                <a:latin typeface="+mn-lt"/>
              </a:rPr>
              <a:t>Baza: Ukupna ciljna populacija </a:t>
            </a:r>
          </a:p>
        </p:txBody>
      </p:sp>
      <p:grpSp>
        <p:nvGrpSpPr>
          <p:cNvPr id="10" name="Group 9">
            <a:extLst>
              <a:ext uri="{FF2B5EF4-FFF2-40B4-BE49-F238E27FC236}">
                <a16:creationId xmlns:a16="http://schemas.microsoft.com/office/drawing/2014/main" id="{595EBE5B-4695-CE86-5AF5-C726119F17C8}"/>
              </a:ext>
            </a:extLst>
          </p:cNvPr>
          <p:cNvGrpSpPr/>
          <p:nvPr/>
        </p:nvGrpSpPr>
        <p:grpSpPr>
          <a:xfrm>
            <a:off x="109728" y="1172529"/>
            <a:ext cx="3309950" cy="2248325"/>
            <a:chOff x="0" y="0"/>
            <a:chExt cx="2397639" cy="1953961"/>
          </a:xfrm>
        </p:grpSpPr>
        <p:graphicFrame>
          <p:nvGraphicFramePr>
            <p:cNvPr id="11" name="Chart 10">
              <a:extLst>
                <a:ext uri="{FF2B5EF4-FFF2-40B4-BE49-F238E27FC236}">
                  <a16:creationId xmlns:a16="http://schemas.microsoft.com/office/drawing/2014/main" id="{8C0350F6-D6E2-178B-FF4A-E9C50966C00A}"/>
                </a:ext>
              </a:extLst>
            </p:cNvPr>
            <p:cNvGraphicFramePr>
              <a:graphicFrameLocks noChangeAspect="1"/>
            </p:cNvGraphicFramePr>
            <p:nvPr>
              <p:extLst>
                <p:ext uri="{D42A27DB-BD31-4B8C-83A1-F6EECF244321}">
                  <p14:modId xmlns:p14="http://schemas.microsoft.com/office/powerpoint/2010/main" val="4248965731"/>
                </p:ext>
              </p:extLst>
            </p:nvPr>
          </p:nvGraphicFramePr>
          <p:xfrm>
            <a:off x="516975" y="0"/>
            <a:ext cx="1357040" cy="1541886"/>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8F243535-1A3E-70DC-6CD2-61A1D2A6E550}"/>
                </a:ext>
              </a:extLst>
            </p:cNvPr>
            <p:cNvSpPr/>
            <p:nvPr/>
          </p:nvSpPr>
          <p:spPr>
            <a:xfrm>
              <a:off x="0" y="1342280"/>
              <a:ext cx="2397639" cy="611681"/>
            </a:xfrm>
            <a:prstGeom prst="rect">
              <a:avLst/>
            </a:prstGeom>
          </p:spPr>
          <p:txBody>
            <a:bodyPr vert="horz" lIns="0" tIns="0" rIns="0" bIns="0" rtlCol="0">
              <a:noAutofit/>
            </a:bodyPr>
            <a:lstStyle/>
            <a:p>
              <a:pPr algn="ctr">
                <a:spcAft>
                  <a:spcPts val="0"/>
                </a:spcAft>
              </a:pPr>
              <a:r>
                <a:rPr lang="sr-Latn-RS" sz="1200" kern="1200" dirty="0" err="1">
                  <a:effectLst/>
                  <a:ea typeface="Times New Roman" panose="02020603050405020304" pitchFamily="18" charset="0"/>
                  <a:cs typeface="Times New Roman" panose="02020603050405020304" pitchFamily="18" charset="0"/>
                </a:rPr>
                <a:t>Neregistrovanih</a:t>
              </a:r>
              <a:r>
                <a:rPr lang="sr-Latn-RS" sz="1200" kern="1200" dirty="0">
                  <a:effectLst/>
                  <a:ea typeface="Times New Roman" panose="02020603050405020304" pitchFamily="18" charset="0"/>
                  <a:cs typeface="Times New Roman" panose="02020603050405020304" pitchFamily="18" charset="0"/>
                </a:rPr>
                <a:t> firmi </a:t>
              </a:r>
            </a:p>
            <a:p>
              <a:pPr algn="ctr">
                <a:spcAft>
                  <a:spcPts val="0"/>
                </a:spcAft>
              </a:pPr>
              <a:r>
                <a:rPr lang="sr-Latn-RS" sz="1200" kern="1200" dirty="0">
                  <a:effectLst/>
                  <a:ea typeface="Times New Roman" panose="02020603050405020304" pitchFamily="18" charset="0"/>
                  <a:cs typeface="Times New Roman" panose="02020603050405020304" pitchFamily="18" charset="0"/>
                </a:rPr>
                <a:t>(Total)</a:t>
              </a:r>
              <a:endParaRPr lang="en-US" sz="1200" dirty="0">
                <a:effectLst/>
                <a:ea typeface="Times New Roman" panose="02020603050405020304" pitchFamily="18" charset="0"/>
              </a:endParaRPr>
            </a:p>
          </p:txBody>
        </p:sp>
        <p:sp>
          <p:nvSpPr>
            <p:cNvPr id="13" name="Rectangle 12">
              <a:extLst>
                <a:ext uri="{FF2B5EF4-FFF2-40B4-BE49-F238E27FC236}">
                  <a16:creationId xmlns:a16="http://schemas.microsoft.com/office/drawing/2014/main" id="{C467AA15-5B0B-BE51-7EBA-187A9458DD23}"/>
                </a:ext>
              </a:extLst>
            </p:cNvPr>
            <p:cNvSpPr/>
            <p:nvPr/>
          </p:nvSpPr>
          <p:spPr>
            <a:xfrm>
              <a:off x="990086" y="448283"/>
              <a:ext cx="613185" cy="295969"/>
            </a:xfrm>
            <a:prstGeom prst="rect">
              <a:avLst/>
            </a:prstGeom>
          </p:spPr>
          <p:txBody>
            <a:bodyPr wrap="square">
              <a:noAutofit/>
            </a:bodyPr>
            <a:lstStyle/>
            <a:p>
              <a:pPr algn="just">
                <a:spcAft>
                  <a:spcPts val="0"/>
                </a:spcAft>
              </a:pPr>
              <a:r>
                <a:rPr lang="sr-Latn-RS" sz="1400" kern="1200" dirty="0">
                  <a:effectLst/>
                  <a:ea typeface="Times New Roman" panose="02020603050405020304" pitchFamily="18" charset="0"/>
                  <a:cs typeface="Times New Roman" panose="02020603050405020304" pitchFamily="18" charset="0"/>
                </a:rPr>
                <a:t>11%</a:t>
              </a:r>
              <a:endParaRPr lang="en-US" sz="1400" dirty="0">
                <a:effectLst/>
                <a:ea typeface="Times New Roman" panose="02020603050405020304" pitchFamily="18" charset="0"/>
              </a:endParaRPr>
            </a:p>
          </p:txBody>
        </p:sp>
      </p:grpSp>
      <p:grpSp>
        <p:nvGrpSpPr>
          <p:cNvPr id="14" name="Group 13">
            <a:extLst>
              <a:ext uri="{FF2B5EF4-FFF2-40B4-BE49-F238E27FC236}">
                <a16:creationId xmlns:a16="http://schemas.microsoft.com/office/drawing/2014/main" id="{92A217E0-E642-3467-DF03-FBED70FCE164}"/>
              </a:ext>
            </a:extLst>
          </p:cNvPr>
          <p:cNvGrpSpPr/>
          <p:nvPr/>
        </p:nvGrpSpPr>
        <p:grpSpPr>
          <a:xfrm>
            <a:off x="2917025" y="1142149"/>
            <a:ext cx="3309950" cy="2278704"/>
            <a:chOff x="0" y="0"/>
            <a:chExt cx="2397639" cy="1980363"/>
          </a:xfrm>
        </p:grpSpPr>
        <p:graphicFrame>
          <p:nvGraphicFramePr>
            <p:cNvPr id="15" name="Chart 14">
              <a:extLst>
                <a:ext uri="{FF2B5EF4-FFF2-40B4-BE49-F238E27FC236}">
                  <a16:creationId xmlns:a16="http://schemas.microsoft.com/office/drawing/2014/main" id="{242B274D-65CB-919B-1DE0-F3A0BF2F8C9D}"/>
                </a:ext>
              </a:extLst>
            </p:cNvPr>
            <p:cNvGraphicFramePr>
              <a:graphicFrameLocks noChangeAspect="1"/>
            </p:cNvGraphicFramePr>
            <p:nvPr>
              <p:extLst>
                <p:ext uri="{D42A27DB-BD31-4B8C-83A1-F6EECF244321}">
                  <p14:modId xmlns:p14="http://schemas.microsoft.com/office/powerpoint/2010/main" val="1590789814"/>
                </p:ext>
              </p:extLst>
            </p:nvPr>
          </p:nvGraphicFramePr>
          <p:xfrm>
            <a:off x="516975" y="0"/>
            <a:ext cx="1357040" cy="1541886"/>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57F9909-78DD-BC3B-8572-327987CE4526}"/>
                </a:ext>
              </a:extLst>
            </p:cNvPr>
            <p:cNvSpPr/>
            <p:nvPr/>
          </p:nvSpPr>
          <p:spPr>
            <a:xfrm>
              <a:off x="0" y="1342279"/>
              <a:ext cx="2397639" cy="638084"/>
            </a:xfrm>
            <a:prstGeom prst="rect">
              <a:avLst/>
            </a:prstGeom>
          </p:spPr>
          <p:txBody>
            <a:bodyPr vert="horz" lIns="0" tIns="0" rIns="0" bIns="0" rtlCol="0">
              <a:noAutofit/>
            </a:bodyPr>
            <a:lstStyle/>
            <a:p>
              <a:pPr algn="ctr">
                <a:spcAft>
                  <a:spcPts val="0"/>
                </a:spcAft>
              </a:pPr>
              <a:r>
                <a:rPr lang="sr-Latn-RS" sz="1200" kern="1200" dirty="0" err="1">
                  <a:effectLst/>
                  <a:ea typeface="Times New Roman" panose="02020603050405020304" pitchFamily="18" charset="0"/>
                  <a:cs typeface="Times New Roman" panose="02020603050405020304" pitchFamily="18" charset="0"/>
                </a:rPr>
                <a:t>Neregistrovanih</a:t>
              </a:r>
              <a:r>
                <a:rPr lang="sr-Latn-RS" sz="1200" kern="1200" dirty="0">
                  <a:effectLst/>
                  <a:ea typeface="Times New Roman" panose="02020603050405020304" pitchFamily="18" charset="0"/>
                  <a:cs typeface="Times New Roman" panose="02020603050405020304" pitchFamily="18" charset="0"/>
                </a:rPr>
                <a:t>  firmi </a:t>
              </a:r>
            </a:p>
            <a:p>
              <a:pPr algn="ctr">
                <a:spcAft>
                  <a:spcPts val="0"/>
                </a:spcAft>
              </a:pPr>
              <a:r>
                <a:rPr lang="sr-Latn-RS" sz="1200" kern="1200" dirty="0">
                  <a:effectLst/>
                  <a:ea typeface="Times New Roman" panose="02020603050405020304" pitchFamily="18" charset="0"/>
                  <a:cs typeface="Times New Roman" panose="02020603050405020304" pitchFamily="18" charset="0"/>
                </a:rPr>
                <a:t>(Privredna društva)</a:t>
              </a:r>
              <a:endParaRPr lang="en-US" sz="1200" dirty="0">
                <a:effectLst/>
                <a:ea typeface="Times New Roman" panose="02020603050405020304" pitchFamily="18" charset="0"/>
              </a:endParaRPr>
            </a:p>
          </p:txBody>
        </p:sp>
        <p:sp>
          <p:nvSpPr>
            <p:cNvPr id="17" name="Rectangle 16">
              <a:extLst>
                <a:ext uri="{FF2B5EF4-FFF2-40B4-BE49-F238E27FC236}">
                  <a16:creationId xmlns:a16="http://schemas.microsoft.com/office/drawing/2014/main" id="{4D4A0184-2954-33DA-F1D7-E3C221BF704E}"/>
                </a:ext>
              </a:extLst>
            </p:cNvPr>
            <p:cNvSpPr/>
            <p:nvPr/>
          </p:nvSpPr>
          <p:spPr>
            <a:xfrm>
              <a:off x="1087591" y="495850"/>
              <a:ext cx="474722" cy="298926"/>
            </a:xfrm>
            <a:prstGeom prst="rect">
              <a:avLst/>
            </a:prstGeom>
          </p:spPr>
          <p:txBody>
            <a:bodyPr wrap="square">
              <a:noAutofit/>
            </a:bodyPr>
            <a:lstStyle/>
            <a:p>
              <a:pPr algn="just">
                <a:spcAft>
                  <a:spcPts val="0"/>
                </a:spcAft>
              </a:pPr>
              <a:r>
                <a:rPr lang="sr-Latn-RS" sz="1400" kern="1200" dirty="0">
                  <a:effectLst/>
                  <a:ea typeface="Times New Roman" panose="02020603050405020304" pitchFamily="18" charset="0"/>
                  <a:cs typeface="Times New Roman" panose="02020603050405020304" pitchFamily="18" charset="0"/>
                </a:rPr>
                <a:t>9%</a:t>
              </a:r>
              <a:endParaRPr lang="en-US" sz="1400" dirty="0">
                <a:effectLst/>
                <a:ea typeface="Times New Roman" panose="02020603050405020304" pitchFamily="18" charset="0"/>
              </a:endParaRPr>
            </a:p>
          </p:txBody>
        </p:sp>
      </p:grpSp>
      <p:grpSp>
        <p:nvGrpSpPr>
          <p:cNvPr id="18" name="Group 17">
            <a:extLst>
              <a:ext uri="{FF2B5EF4-FFF2-40B4-BE49-F238E27FC236}">
                <a16:creationId xmlns:a16="http://schemas.microsoft.com/office/drawing/2014/main" id="{7CF7CD5B-2D34-9882-D6BE-57A9385695C3}"/>
              </a:ext>
            </a:extLst>
          </p:cNvPr>
          <p:cNvGrpSpPr/>
          <p:nvPr/>
        </p:nvGrpSpPr>
        <p:grpSpPr>
          <a:xfrm>
            <a:off x="5721747" y="1172529"/>
            <a:ext cx="3309950" cy="2248324"/>
            <a:chOff x="0" y="0"/>
            <a:chExt cx="2397639" cy="1953960"/>
          </a:xfrm>
        </p:grpSpPr>
        <p:graphicFrame>
          <p:nvGraphicFramePr>
            <p:cNvPr id="19" name="Chart 18">
              <a:extLst>
                <a:ext uri="{FF2B5EF4-FFF2-40B4-BE49-F238E27FC236}">
                  <a16:creationId xmlns:a16="http://schemas.microsoft.com/office/drawing/2014/main" id="{A0114FDA-B611-01BF-ADB9-8E1F7C688361}"/>
                </a:ext>
              </a:extLst>
            </p:cNvPr>
            <p:cNvGraphicFramePr>
              <a:graphicFrameLocks noChangeAspect="1"/>
            </p:cNvGraphicFramePr>
            <p:nvPr>
              <p:extLst>
                <p:ext uri="{D42A27DB-BD31-4B8C-83A1-F6EECF244321}">
                  <p14:modId xmlns:p14="http://schemas.microsoft.com/office/powerpoint/2010/main" val="4137520976"/>
                </p:ext>
              </p:extLst>
            </p:nvPr>
          </p:nvGraphicFramePr>
          <p:xfrm>
            <a:off x="516975" y="0"/>
            <a:ext cx="1357040" cy="1541886"/>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9FFE77E6-AEB8-49C3-0464-6308BF70F61C}"/>
                </a:ext>
              </a:extLst>
            </p:cNvPr>
            <p:cNvSpPr/>
            <p:nvPr/>
          </p:nvSpPr>
          <p:spPr>
            <a:xfrm>
              <a:off x="0" y="1342280"/>
              <a:ext cx="2397639" cy="611680"/>
            </a:xfrm>
            <a:prstGeom prst="rect">
              <a:avLst/>
            </a:prstGeom>
          </p:spPr>
          <p:txBody>
            <a:bodyPr vert="horz" lIns="0" tIns="0" rIns="0" bIns="0" rtlCol="0">
              <a:noAutofit/>
            </a:bodyPr>
            <a:lstStyle/>
            <a:p>
              <a:pPr algn="ctr">
                <a:spcAft>
                  <a:spcPts val="0"/>
                </a:spcAft>
              </a:pPr>
              <a:r>
                <a:rPr lang="sr-Latn-RS" sz="1200" kern="1200" dirty="0" err="1">
                  <a:effectLst/>
                  <a:ea typeface="Times New Roman" panose="02020603050405020304" pitchFamily="18" charset="0"/>
                  <a:cs typeface="Times New Roman" panose="02020603050405020304" pitchFamily="18" charset="0"/>
                </a:rPr>
                <a:t>Neregistrovanih</a:t>
              </a:r>
              <a:r>
                <a:rPr lang="sr-Latn-RS" sz="1200" dirty="0">
                  <a:ea typeface="Times New Roman" panose="02020603050405020304" pitchFamily="18" charset="0"/>
                </a:rPr>
                <a:t> </a:t>
              </a:r>
              <a:r>
                <a:rPr lang="sr-Latn-RS" sz="1200" kern="1200" dirty="0">
                  <a:effectLst/>
                  <a:ea typeface="Times New Roman" panose="02020603050405020304" pitchFamily="18" charset="0"/>
                  <a:cs typeface="Times New Roman" panose="02020603050405020304" pitchFamily="18" charset="0"/>
                </a:rPr>
                <a:t>firmi </a:t>
              </a:r>
            </a:p>
            <a:p>
              <a:pPr algn="ctr">
                <a:spcAft>
                  <a:spcPts val="0"/>
                </a:spcAft>
              </a:pPr>
              <a:r>
                <a:rPr lang="sr-Latn-RS" sz="1200" kern="1200" dirty="0">
                  <a:effectLst/>
                  <a:ea typeface="Times New Roman" panose="02020603050405020304" pitchFamily="18" charset="0"/>
                  <a:cs typeface="Times New Roman" panose="02020603050405020304" pitchFamily="18" charset="0"/>
                </a:rPr>
                <a:t>(Preduzetnici)</a:t>
              </a:r>
              <a:endParaRPr lang="en-US" sz="1200" dirty="0">
                <a:effectLst/>
                <a:ea typeface="Times New Roman" panose="02020603050405020304" pitchFamily="18" charset="0"/>
              </a:endParaRPr>
            </a:p>
          </p:txBody>
        </p:sp>
        <p:sp>
          <p:nvSpPr>
            <p:cNvPr id="21" name="Rectangle 20">
              <a:extLst>
                <a:ext uri="{FF2B5EF4-FFF2-40B4-BE49-F238E27FC236}">
                  <a16:creationId xmlns:a16="http://schemas.microsoft.com/office/drawing/2014/main" id="{510C56AD-0934-B061-1CA4-4E2AFA3BB1AA}"/>
                </a:ext>
              </a:extLst>
            </p:cNvPr>
            <p:cNvSpPr/>
            <p:nvPr/>
          </p:nvSpPr>
          <p:spPr>
            <a:xfrm>
              <a:off x="1042480" y="494247"/>
              <a:ext cx="460370" cy="371925"/>
            </a:xfrm>
            <a:prstGeom prst="rect">
              <a:avLst/>
            </a:prstGeom>
          </p:spPr>
          <p:txBody>
            <a:bodyPr wrap="square">
              <a:noAutofit/>
            </a:bodyPr>
            <a:lstStyle/>
            <a:p>
              <a:pPr algn="just">
                <a:spcAft>
                  <a:spcPts val="0"/>
                </a:spcAft>
              </a:pPr>
              <a:r>
                <a:rPr lang="sr-Latn-RS" sz="1400" kern="1200" dirty="0">
                  <a:effectLst/>
                  <a:ea typeface="Times New Roman" panose="02020603050405020304" pitchFamily="18" charset="0"/>
                  <a:cs typeface="Times New Roman" panose="02020603050405020304" pitchFamily="18" charset="0"/>
                </a:rPr>
                <a:t>12%</a:t>
              </a:r>
              <a:endParaRPr lang="en-US" sz="1400" dirty="0">
                <a:effectLst/>
                <a:ea typeface="Times New Roman" panose="02020603050405020304" pitchFamily="18" charset="0"/>
              </a:endParaRPr>
            </a:p>
          </p:txBody>
        </p:sp>
      </p:grpSp>
      <p:graphicFrame>
        <p:nvGraphicFramePr>
          <p:cNvPr id="24" name="Chart 23">
            <a:extLst>
              <a:ext uri="{FF2B5EF4-FFF2-40B4-BE49-F238E27FC236}">
                <a16:creationId xmlns:a16="http://schemas.microsoft.com/office/drawing/2014/main" id="{DEA81A7A-2D01-D3D2-229D-DD31FC13D5A2}"/>
              </a:ext>
            </a:extLst>
          </p:cNvPr>
          <p:cNvGraphicFramePr>
            <a:graphicFrameLocks noChangeAspect="1"/>
          </p:cNvGraphicFramePr>
          <p:nvPr>
            <p:extLst>
              <p:ext uri="{D42A27DB-BD31-4B8C-83A1-F6EECF244321}">
                <p14:modId xmlns:p14="http://schemas.microsoft.com/office/powerpoint/2010/main" val="1040755204"/>
              </p:ext>
            </p:extLst>
          </p:nvPr>
        </p:nvGraphicFramePr>
        <p:xfrm>
          <a:off x="706241" y="3181350"/>
          <a:ext cx="1873399" cy="1774171"/>
        </p:xfrm>
        <a:graphic>
          <a:graphicData uri="http://schemas.openxmlformats.org/drawingml/2006/chart">
            <c:chart xmlns:c="http://schemas.openxmlformats.org/drawingml/2006/chart" xmlns:r="http://schemas.openxmlformats.org/officeDocument/2006/relationships" r:id="rId5"/>
          </a:graphicData>
        </a:graphic>
      </p:graphicFrame>
      <p:sp>
        <p:nvSpPr>
          <p:cNvPr id="25" name="Rectangle 24">
            <a:extLst>
              <a:ext uri="{FF2B5EF4-FFF2-40B4-BE49-F238E27FC236}">
                <a16:creationId xmlns:a16="http://schemas.microsoft.com/office/drawing/2014/main" id="{026807F6-579E-C6F3-A0E8-332185E39D86}"/>
              </a:ext>
            </a:extLst>
          </p:cNvPr>
          <p:cNvSpPr/>
          <p:nvPr/>
        </p:nvSpPr>
        <p:spPr>
          <a:xfrm>
            <a:off x="1476546" y="3916057"/>
            <a:ext cx="846504" cy="340557"/>
          </a:xfrm>
          <a:prstGeom prst="rect">
            <a:avLst/>
          </a:prstGeom>
        </p:spPr>
        <p:txBody>
          <a:bodyPr wrap="square">
            <a:noAutofit/>
          </a:bodyPr>
          <a:lstStyle/>
          <a:p>
            <a:pPr algn="just">
              <a:spcAft>
                <a:spcPts val="0"/>
              </a:spcAft>
            </a:pPr>
            <a:r>
              <a:rPr lang="sr-Latn-RS" sz="1400" kern="1200" dirty="0">
                <a:effectLst/>
                <a:ea typeface="Times New Roman" panose="02020603050405020304" pitchFamily="18" charset="0"/>
                <a:cs typeface="Times New Roman" panose="02020603050405020304" pitchFamily="18" charset="0"/>
              </a:rPr>
              <a:t>17%</a:t>
            </a:r>
            <a:endParaRPr lang="en-US" sz="1400" dirty="0">
              <a:effectLst/>
              <a:ea typeface="Times New Roman" panose="02020603050405020304" pitchFamily="18" charset="0"/>
            </a:endParaRPr>
          </a:p>
        </p:txBody>
      </p:sp>
      <p:graphicFrame>
        <p:nvGraphicFramePr>
          <p:cNvPr id="26" name="Chart 25">
            <a:extLst>
              <a:ext uri="{FF2B5EF4-FFF2-40B4-BE49-F238E27FC236}">
                <a16:creationId xmlns:a16="http://schemas.microsoft.com/office/drawing/2014/main" id="{C177AA08-518D-B8DF-D1C1-2E7A5588CB33}"/>
              </a:ext>
            </a:extLst>
          </p:cNvPr>
          <p:cNvGraphicFramePr>
            <a:graphicFrameLocks noChangeAspect="1"/>
          </p:cNvGraphicFramePr>
          <p:nvPr>
            <p:extLst>
              <p:ext uri="{D42A27DB-BD31-4B8C-83A1-F6EECF244321}">
                <p14:modId xmlns:p14="http://schemas.microsoft.com/office/powerpoint/2010/main" val="686208863"/>
              </p:ext>
            </p:extLst>
          </p:nvPr>
        </p:nvGraphicFramePr>
        <p:xfrm>
          <a:off x="3613001" y="3396241"/>
          <a:ext cx="1873399" cy="1774171"/>
        </p:xfrm>
        <a:graphic>
          <a:graphicData uri="http://schemas.openxmlformats.org/drawingml/2006/chart">
            <c:chart xmlns:c="http://schemas.openxmlformats.org/drawingml/2006/chart" xmlns:r="http://schemas.openxmlformats.org/officeDocument/2006/relationships" r:id="rId6"/>
          </a:graphicData>
        </a:graphic>
      </p:graphicFrame>
      <p:sp>
        <p:nvSpPr>
          <p:cNvPr id="27" name="Rectangle 26">
            <a:extLst>
              <a:ext uri="{FF2B5EF4-FFF2-40B4-BE49-F238E27FC236}">
                <a16:creationId xmlns:a16="http://schemas.microsoft.com/office/drawing/2014/main" id="{3D97B322-9B2A-2955-4E80-A9190F02983D}"/>
              </a:ext>
            </a:extLst>
          </p:cNvPr>
          <p:cNvSpPr/>
          <p:nvPr/>
        </p:nvSpPr>
        <p:spPr>
          <a:xfrm>
            <a:off x="4313478" y="3939367"/>
            <a:ext cx="655356" cy="343959"/>
          </a:xfrm>
          <a:prstGeom prst="rect">
            <a:avLst/>
          </a:prstGeom>
        </p:spPr>
        <p:txBody>
          <a:bodyPr wrap="square">
            <a:noAutofit/>
          </a:bodyPr>
          <a:lstStyle/>
          <a:p>
            <a:pPr algn="just">
              <a:spcAft>
                <a:spcPts val="0"/>
              </a:spcAft>
            </a:pPr>
            <a:r>
              <a:rPr lang="sr-Latn-RS" sz="1400" kern="1200" dirty="0">
                <a:effectLst/>
                <a:ea typeface="Times New Roman" panose="02020603050405020304" pitchFamily="18" charset="0"/>
                <a:cs typeface="Times New Roman" panose="02020603050405020304" pitchFamily="18" charset="0"/>
              </a:rPr>
              <a:t>11%</a:t>
            </a:r>
            <a:endParaRPr lang="en-US" sz="1400" dirty="0">
              <a:effectLst/>
              <a:ea typeface="Times New Roman" panose="02020603050405020304" pitchFamily="18" charset="0"/>
            </a:endParaRPr>
          </a:p>
        </p:txBody>
      </p:sp>
      <p:graphicFrame>
        <p:nvGraphicFramePr>
          <p:cNvPr id="28" name="Chart 27">
            <a:extLst>
              <a:ext uri="{FF2B5EF4-FFF2-40B4-BE49-F238E27FC236}">
                <a16:creationId xmlns:a16="http://schemas.microsoft.com/office/drawing/2014/main" id="{B5A68114-E0F0-68C0-F614-99C6ACD2CF46}"/>
              </a:ext>
            </a:extLst>
          </p:cNvPr>
          <p:cNvGraphicFramePr>
            <a:graphicFrameLocks noChangeAspect="1"/>
          </p:cNvGraphicFramePr>
          <p:nvPr>
            <p:extLst>
              <p:ext uri="{D42A27DB-BD31-4B8C-83A1-F6EECF244321}">
                <p14:modId xmlns:p14="http://schemas.microsoft.com/office/powerpoint/2010/main" val="3968512906"/>
              </p:ext>
            </p:extLst>
          </p:nvPr>
        </p:nvGraphicFramePr>
        <p:xfrm>
          <a:off x="6456144" y="3372930"/>
          <a:ext cx="1873399" cy="1774171"/>
        </p:xfrm>
        <a:graphic>
          <a:graphicData uri="http://schemas.openxmlformats.org/drawingml/2006/chart">
            <c:chart xmlns:c="http://schemas.openxmlformats.org/drawingml/2006/chart" xmlns:r="http://schemas.openxmlformats.org/officeDocument/2006/relationships" r:id="rId7"/>
          </a:graphicData>
        </a:graphic>
      </p:graphicFrame>
      <p:sp>
        <p:nvSpPr>
          <p:cNvPr id="29" name="Rectangle 28">
            <a:extLst>
              <a:ext uri="{FF2B5EF4-FFF2-40B4-BE49-F238E27FC236}">
                <a16:creationId xmlns:a16="http://schemas.microsoft.com/office/drawing/2014/main" id="{40EB5854-92A3-A4A1-9555-39E68AB01DB7}"/>
              </a:ext>
            </a:extLst>
          </p:cNvPr>
          <p:cNvSpPr/>
          <p:nvPr/>
        </p:nvSpPr>
        <p:spPr>
          <a:xfrm>
            <a:off x="7160896" y="3944239"/>
            <a:ext cx="635543" cy="427955"/>
          </a:xfrm>
          <a:prstGeom prst="rect">
            <a:avLst/>
          </a:prstGeom>
        </p:spPr>
        <p:txBody>
          <a:bodyPr wrap="square">
            <a:noAutofit/>
          </a:bodyPr>
          <a:lstStyle/>
          <a:p>
            <a:pPr algn="just">
              <a:spcAft>
                <a:spcPts val="0"/>
              </a:spcAft>
            </a:pPr>
            <a:r>
              <a:rPr lang="sr-Latn-RS" sz="1400" kern="1200" dirty="0">
                <a:effectLst/>
                <a:ea typeface="Times New Roman" panose="02020603050405020304" pitchFamily="18" charset="0"/>
                <a:cs typeface="Times New Roman" panose="02020603050405020304" pitchFamily="18" charset="0"/>
              </a:rPr>
              <a:t>20%</a:t>
            </a:r>
            <a:endParaRPr lang="en-US" sz="1400" dirty="0">
              <a:effectLst/>
              <a:ea typeface="Times New Roman" panose="02020603050405020304" pitchFamily="18" charset="0"/>
            </a:endParaRPr>
          </a:p>
        </p:txBody>
      </p:sp>
      <p:sp>
        <p:nvSpPr>
          <p:cNvPr id="30" name="TextBox 29">
            <a:extLst>
              <a:ext uri="{FF2B5EF4-FFF2-40B4-BE49-F238E27FC236}">
                <a16:creationId xmlns:a16="http://schemas.microsoft.com/office/drawing/2014/main" id="{96C5E1B5-3912-22B7-920A-6EE9E6D04B98}"/>
              </a:ext>
            </a:extLst>
          </p:cNvPr>
          <p:cNvSpPr txBox="1"/>
          <p:nvPr/>
        </p:nvSpPr>
        <p:spPr>
          <a:xfrm flipH="1">
            <a:off x="35146" y="1785543"/>
            <a:ext cx="1067637" cy="297829"/>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1400" dirty="0"/>
              <a:t>2022.</a:t>
            </a:r>
            <a:endParaRPr lang="en-US" sz="1400" dirty="0"/>
          </a:p>
        </p:txBody>
      </p:sp>
      <p:sp>
        <p:nvSpPr>
          <p:cNvPr id="31" name="TextBox 30">
            <a:extLst>
              <a:ext uri="{FF2B5EF4-FFF2-40B4-BE49-F238E27FC236}">
                <a16:creationId xmlns:a16="http://schemas.microsoft.com/office/drawing/2014/main" id="{11DE72D2-1005-FB1B-D756-CC0AED2EAB4B}"/>
              </a:ext>
            </a:extLst>
          </p:cNvPr>
          <p:cNvSpPr txBox="1"/>
          <p:nvPr/>
        </p:nvSpPr>
        <p:spPr>
          <a:xfrm flipH="1">
            <a:off x="35146" y="3897227"/>
            <a:ext cx="1067637" cy="297829"/>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1400" dirty="0"/>
              <a:t>2017.</a:t>
            </a:r>
            <a:endParaRPr lang="en-US" sz="1400" dirty="0"/>
          </a:p>
        </p:txBody>
      </p:sp>
      <p:sp>
        <p:nvSpPr>
          <p:cNvPr id="33" name="Explosion 2 3">
            <a:extLst>
              <a:ext uri="{FF2B5EF4-FFF2-40B4-BE49-F238E27FC236}">
                <a16:creationId xmlns:a16="http://schemas.microsoft.com/office/drawing/2014/main" id="{BE22E7D6-74E3-8D2D-9063-9378E4452937}"/>
              </a:ext>
            </a:extLst>
          </p:cNvPr>
          <p:cNvSpPr/>
          <p:nvPr/>
        </p:nvSpPr>
        <p:spPr>
          <a:xfrm>
            <a:off x="1460002" y="1461793"/>
            <a:ext cx="646264" cy="776063"/>
          </a:xfrm>
          <a:prstGeom prst="irregularSeal2">
            <a:avLst/>
          </a:prstGeom>
          <a:noFill/>
          <a:ln w="12700" cap="flat" cmpd="sng" algn="ctr">
            <a:solidFill>
              <a:sysClr val="windowText" lastClr="000000"/>
            </a:solidFill>
            <a:prstDash val="solid"/>
            <a:miter lim="800000"/>
          </a:ln>
          <a:effectLst/>
        </p:spPr>
        <p:txBody>
          <a:bodyPr rtlCol="0" anchor="ctr"/>
          <a:lstStyle/>
          <a:p>
            <a:pPr algn="ctr" defTabSz="914400">
              <a:defRPr/>
            </a:pPr>
            <a:endParaRPr lang="en-US" kern="0" dirty="0">
              <a:solidFill>
                <a:prstClr val="white"/>
              </a:solidFill>
              <a:latin typeface="Calibri" panose="020F0502020204030204"/>
            </a:endParaRPr>
          </a:p>
        </p:txBody>
      </p:sp>
    </p:spTree>
    <p:extLst>
      <p:ext uri="{BB962C8B-B14F-4D97-AF65-F5344CB8AC3E}">
        <p14:creationId xmlns:p14="http://schemas.microsoft.com/office/powerpoint/2010/main" val="256854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015049-A662-CEEF-CDA9-7D779E1FEE99}"/>
              </a:ext>
            </a:extLst>
          </p:cNvPr>
          <p:cNvSpPr/>
          <p:nvPr/>
        </p:nvSpPr>
        <p:spPr>
          <a:xfrm>
            <a:off x="294596" y="4587368"/>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54F9547-ED79-314D-4F8C-2E79818D1668}"/>
              </a:ext>
            </a:extLst>
          </p:cNvPr>
          <p:cNvSpPr>
            <a:spLocks noGrp="1"/>
          </p:cNvSpPr>
          <p:nvPr>
            <p:ph type="title"/>
          </p:nvPr>
        </p:nvSpPr>
        <p:spPr/>
        <p:txBody>
          <a:bodyPr/>
          <a:lstStyle/>
          <a:p>
            <a:r>
              <a:rPr lang="nn-NO" dirty="0"/>
              <a:t>Razlozi neformalnog poslovanja (2022 vs 2017)</a:t>
            </a:r>
          </a:p>
        </p:txBody>
      </p:sp>
      <p:sp>
        <p:nvSpPr>
          <p:cNvPr id="3" name="TextBox 2">
            <a:extLst>
              <a:ext uri="{FF2B5EF4-FFF2-40B4-BE49-F238E27FC236}">
                <a16:creationId xmlns:a16="http://schemas.microsoft.com/office/drawing/2014/main" id="{C81E2CD6-5108-29CE-7FEA-5DB5B33C80CA}"/>
              </a:ext>
            </a:extLst>
          </p:cNvPr>
          <p:cNvSpPr txBox="1"/>
          <p:nvPr/>
        </p:nvSpPr>
        <p:spPr>
          <a:xfrm>
            <a:off x="315045" y="806481"/>
            <a:ext cx="8513909" cy="738664"/>
          </a:xfrm>
          <a:prstGeom prst="rect">
            <a:avLst/>
          </a:prstGeom>
          <a:noFill/>
        </p:spPr>
        <p:txBody>
          <a:bodyPr wrap="square">
            <a:spAutoFit/>
          </a:bodyPr>
          <a:lstStyle/>
          <a:p>
            <a:pPr algn="just"/>
            <a:r>
              <a:rPr lang="pl-PL" sz="1400" dirty="0"/>
              <a:t>Glavni razlozi za postojanje sive ekonomije ostaju isti, ali je interesantno je da se procenjuje da gotovo svi faktori manje utiču na njen razvoj nego što je to bio slučaj 2017. godine. Ovo se posebno odnosi na opšti gubitak poverenja u državu i njene institucije i ekonomsku krizu. </a:t>
            </a:r>
          </a:p>
        </p:txBody>
      </p:sp>
      <p:graphicFrame>
        <p:nvGraphicFramePr>
          <p:cNvPr id="10" name="Chart 9">
            <a:extLst>
              <a:ext uri="{FF2B5EF4-FFF2-40B4-BE49-F238E27FC236}">
                <a16:creationId xmlns:a16="http://schemas.microsoft.com/office/drawing/2014/main" id="{6B5EC849-F77F-228C-D3CD-0847F14933BF}"/>
              </a:ext>
            </a:extLst>
          </p:cNvPr>
          <p:cNvGraphicFramePr/>
          <p:nvPr>
            <p:extLst>
              <p:ext uri="{D42A27DB-BD31-4B8C-83A1-F6EECF244321}">
                <p14:modId xmlns:p14="http://schemas.microsoft.com/office/powerpoint/2010/main" val="588852543"/>
              </p:ext>
            </p:extLst>
          </p:nvPr>
        </p:nvGraphicFramePr>
        <p:xfrm>
          <a:off x="-130628" y="1598901"/>
          <a:ext cx="8531076" cy="323640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3">
            <a:extLst>
              <a:ext uri="{FF2B5EF4-FFF2-40B4-BE49-F238E27FC236}">
                <a16:creationId xmlns:a16="http://schemas.microsoft.com/office/drawing/2014/main" id="{9E67F964-DF24-E242-C139-7A94D6295F1D}"/>
              </a:ext>
            </a:extLst>
          </p:cNvPr>
          <p:cNvSpPr txBox="1">
            <a:spLocks/>
          </p:cNvSpPr>
          <p:nvPr/>
        </p:nvSpPr>
        <p:spPr>
          <a:xfrm>
            <a:off x="391827" y="4806245"/>
            <a:ext cx="8112641" cy="276999"/>
          </a:xfrm>
          <a:prstGeom prst="rect">
            <a:avLst/>
          </a:prstGeom>
          <a:noFill/>
        </p:spPr>
        <p:txBody>
          <a:bodyPr vert="horz" wrap="square" lIns="48965" tIns="0" rIns="48965" bIns="0" rtlCol="0" anchor="ctr">
            <a:spAutoFit/>
          </a:bodyPr>
          <a:lstStyle>
            <a:lvl1pPr marL="171450" indent="-171450" algn="l" defTabSz="685800" rtl="0" eaLnBrk="1" latinLnBrk="0" hangingPunct="1">
              <a:lnSpc>
                <a:spcPct val="100000"/>
              </a:lnSpc>
              <a:spcBef>
                <a:spcPts val="750"/>
              </a:spcBef>
              <a:buClr>
                <a:srgbClr val="6DC4C4"/>
              </a:buClr>
              <a:buFont typeface="Courier New" panose="02070309020205020404" pitchFamily="49" charset="0"/>
              <a:buChar char="o"/>
              <a:defRPr sz="2200" kern="1200">
                <a:solidFill>
                  <a:schemeClr val="tx1"/>
                </a:solidFill>
                <a:latin typeface="Calibri"/>
                <a:ea typeface="+mn-ea"/>
                <a:cs typeface="+mn-cs"/>
              </a:defRPr>
            </a:lvl1pPr>
            <a:lvl2pPr marL="514350" indent="-171450" algn="l" defTabSz="685800" rtl="0" eaLnBrk="1" latinLnBrk="0" hangingPunct="1">
              <a:lnSpc>
                <a:spcPct val="100000"/>
              </a:lnSpc>
              <a:spcBef>
                <a:spcPts val="375"/>
              </a:spcBef>
              <a:buClr>
                <a:srgbClr val="6DC4C4"/>
              </a:buClr>
              <a:buFont typeface="Courier New" panose="02070309020205020404" pitchFamily="49" charset="0"/>
              <a:buChar char="o"/>
              <a:defRPr sz="2000" kern="1200">
                <a:solidFill>
                  <a:schemeClr val="tx1"/>
                </a:solidFill>
                <a:latin typeface="Calibri"/>
                <a:ea typeface="+mn-ea"/>
                <a:cs typeface="+mn-cs"/>
              </a:defRPr>
            </a:lvl2pPr>
            <a:lvl3pPr marL="857250" indent="-171450" algn="l" defTabSz="685800" rtl="0" eaLnBrk="1" latinLnBrk="0" hangingPunct="1">
              <a:lnSpc>
                <a:spcPct val="100000"/>
              </a:lnSpc>
              <a:spcBef>
                <a:spcPts val="375"/>
              </a:spcBef>
              <a:buClr>
                <a:srgbClr val="6DC4C4"/>
              </a:buClr>
              <a:buFont typeface="Courier New" panose="02070309020205020404" pitchFamily="49" charset="0"/>
              <a:buChar char="o"/>
              <a:defRPr sz="1800" kern="1200">
                <a:solidFill>
                  <a:schemeClr val="tx1"/>
                </a:solidFill>
                <a:latin typeface="Calibri"/>
                <a:ea typeface="+mn-ea"/>
                <a:cs typeface="+mn-cs"/>
              </a:defRPr>
            </a:lvl3pPr>
            <a:lvl4pPr marL="12001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4pPr>
            <a:lvl5pPr marL="15430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None/>
            </a:pPr>
            <a:r>
              <a:rPr lang="pl-PL" sz="900" i="1" dirty="0">
                <a:latin typeface="+mn-lt"/>
              </a:rPr>
              <a:t>U kojoj meri sledeći razlozi doprinose postojanju neformalnog poslovanja u Srbiji. </a:t>
            </a:r>
          </a:p>
          <a:p>
            <a:pPr marL="0" indent="0">
              <a:spcBef>
                <a:spcPts val="0"/>
              </a:spcBef>
              <a:buNone/>
            </a:pPr>
            <a:r>
              <a:rPr lang="en-US" sz="900" dirty="0">
                <a:solidFill>
                  <a:srgbClr val="222223"/>
                </a:solidFill>
                <a:latin typeface="+mn-lt"/>
              </a:rPr>
              <a:t>Ba</a:t>
            </a:r>
            <a:r>
              <a:rPr lang="sr-Latn-RS" sz="900" dirty="0">
                <a:solidFill>
                  <a:srgbClr val="222223"/>
                </a:solidFill>
                <a:latin typeface="+mn-lt"/>
              </a:rPr>
              <a:t>za</a:t>
            </a:r>
            <a:r>
              <a:rPr lang="en-US" sz="900" dirty="0">
                <a:solidFill>
                  <a:srgbClr val="222223"/>
                </a:solidFill>
                <a:latin typeface="+mn-lt"/>
              </a:rPr>
              <a:t>: </a:t>
            </a:r>
            <a:r>
              <a:rPr lang="sr-Latn-RS" sz="900" dirty="0">
                <a:solidFill>
                  <a:srgbClr val="222223"/>
                </a:solidFill>
                <a:latin typeface="+mn-lt"/>
              </a:rPr>
              <a:t>Ukupna ciljna populacija</a:t>
            </a:r>
            <a:r>
              <a:rPr lang="pl-PL" sz="900" i="1" dirty="0">
                <a:latin typeface="+mn-lt"/>
              </a:rPr>
              <a:t> </a:t>
            </a:r>
            <a:endParaRPr lang="en-US" sz="900" i="1" dirty="0">
              <a:latin typeface="+mn-lt"/>
            </a:endParaRPr>
          </a:p>
        </p:txBody>
      </p:sp>
    </p:spTree>
    <p:extLst>
      <p:ext uri="{BB962C8B-B14F-4D97-AF65-F5344CB8AC3E}">
        <p14:creationId xmlns:p14="http://schemas.microsoft.com/office/powerpoint/2010/main" val="328949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E2031-4A89-0432-4FF0-8C8F02209805}"/>
              </a:ext>
            </a:extLst>
          </p:cNvPr>
          <p:cNvSpPr/>
          <p:nvPr/>
        </p:nvSpPr>
        <p:spPr>
          <a:xfrm>
            <a:off x="294596" y="4587368"/>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F7F5FF8-354D-06FB-75F8-54BBBD3CEC6C}"/>
              </a:ext>
            </a:extLst>
          </p:cNvPr>
          <p:cNvSpPr>
            <a:spLocks noGrp="1"/>
          </p:cNvSpPr>
          <p:nvPr>
            <p:ph type="title"/>
          </p:nvPr>
        </p:nvSpPr>
        <p:spPr/>
        <p:txBody>
          <a:bodyPr/>
          <a:lstStyle/>
          <a:p>
            <a:r>
              <a:rPr lang="en-GB" dirty="0" err="1"/>
              <a:t>Neformalno</a:t>
            </a:r>
            <a:r>
              <a:rPr lang="en-GB" dirty="0"/>
              <a:t> </a:t>
            </a:r>
            <a:r>
              <a:rPr lang="en-GB" dirty="0" err="1"/>
              <a:t>poslovanje</a:t>
            </a:r>
            <a:r>
              <a:rPr lang="en-GB" dirty="0"/>
              <a:t> po </a:t>
            </a:r>
            <a:r>
              <a:rPr lang="en-GB" dirty="0" err="1"/>
              <a:t>sektorima</a:t>
            </a:r>
            <a:endParaRPr lang="en-GB" dirty="0"/>
          </a:p>
        </p:txBody>
      </p:sp>
      <p:sp>
        <p:nvSpPr>
          <p:cNvPr id="3" name="TextBox 2">
            <a:extLst>
              <a:ext uri="{FF2B5EF4-FFF2-40B4-BE49-F238E27FC236}">
                <a16:creationId xmlns:a16="http://schemas.microsoft.com/office/drawing/2014/main" id="{88B28CA2-7E7A-515C-743C-034198CF1781}"/>
              </a:ext>
            </a:extLst>
          </p:cNvPr>
          <p:cNvSpPr txBox="1"/>
          <p:nvPr/>
        </p:nvSpPr>
        <p:spPr>
          <a:xfrm>
            <a:off x="315045" y="806481"/>
            <a:ext cx="8513909" cy="738664"/>
          </a:xfrm>
          <a:prstGeom prst="rect">
            <a:avLst/>
          </a:prstGeom>
          <a:noFill/>
        </p:spPr>
        <p:txBody>
          <a:bodyPr wrap="square">
            <a:spAutoFit/>
          </a:bodyPr>
          <a:lstStyle/>
          <a:p>
            <a:pPr algn="just"/>
            <a:r>
              <a:rPr lang="pl-PL" sz="1400" dirty="0"/>
              <a:t>Glavni razlozi za postojanje sive ekonomije ostaju isti, ali je interesantno je da se procenjuje da gotovo svi faktori manje utiču na njen razvoj nego što je to bio slučaj 2017. godine. Ovo se posebno odnosi na opšti gubitak poverenja u državu i njene institucije i ekonomsku krizu. </a:t>
            </a:r>
          </a:p>
        </p:txBody>
      </p:sp>
      <p:sp>
        <p:nvSpPr>
          <p:cNvPr id="4" name="Text Placeholder 3">
            <a:extLst>
              <a:ext uri="{FF2B5EF4-FFF2-40B4-BE49-F238E27FC236}">
                <a16:creationId xmlns:a16="http://schemas.microsoft.com/office/drawing/2014/main" id="{D149DE52-84C5-E00F-C36F-FC0E285E7B54}"/>
              </a:ext>
            </a:extLst>
          </p:cNvPr>
          <p:cNvSpPr txBox="1">
            <a:spLocks/>
          </p:cNvSpPr>
          <p:nvPr/>
        </p:nvSpPr>
        <p:spPr>
          <a:xfrm>
            <a:off x="391827" y="4806245"/>
            <a:ext cx="8112641" cy="276999"/>
          </a:xfrm>
          <a:prstGeom prst="rect">
            <a:avLst/>
          </a:prstGeom>
          <a:noFill/>
        </p:spPr>
        <p:txBody>
          <a:bodyPr vert="horz" wrap="square" lIns="48965" tIns="0" rIns="48965" bIns="0" rtlCol="0" anchor="ctr">
            <a:spAutoFit/>
          </a:bodyPr>
          <a:lstStyle>
            <a:lvl1pPr marL="171450" indent="-171450" algn="l" defTabSz="685800" rtl="0" eaLnBrk="1" latinLnBrk="0" hangingPunct="1">
              <a:lnSpc>
                <a:spcPct val="100000"/>
              </a:lnSpc>
              <a:spcBef>
                <a:spcPts val="750"/>
              </a:spcBef>
              <a:buClr>
                <a:srgbClr val="6DC4C4"/>
              </a:buClr>
              <a:buFont typeface="Courier New" panose="02070309020205020404" pitchFamily="49" charset="0"/>
              <a:buChar char="o"/>
              <a:defRPr sz="2200" kern="1200">
                <a:solidFill>
                  <a:schemeClr val="tx1"/>
                </a:solidFill>
                <a:latin typeface="Calibri"/>
                <a:ea typeface="+mn-ea"/>
                <a:cs typeface="+mn-cs"/>
              </a:defRPr>
            </a:lvl1pPr>
            <a:lvl2pPr marL="514350" indent="-171450" algn="l" defTabSz="685800" rtl="0" eaLnBrk="1" latinLnBrk="0" hangingPunct="1">
              <a:lnSpc>
                <a:spcPct val="100000"/>
              </a:lnSpc>
              <a:spcBef>
                <a:spcPts val="375"/>
              </a:spcBef>
              <a:buClr>
                <a:srgbClr val="6DC4C4"/>
              </a:buClr>
              <a:buFont typeface="Courier New" panose="02070309020205020404" pitchFamily="49" charset="0"/>
              <a:buChar char="o"/>
              <a:defRPr sz="2000" kern="1200">
                <a:solidFill>
                  <a:schemeClr val="tx1"/>
                </a:solidFill>
                <a:latin typeface="Calibri"/>
                <a:ea typeface="+mn-ea"/>
                <a:cs typeface="+mn-cs"/>
              </a:defRPr>
            </a:lvl2pPr>
            <a:lvl3pPr marL="857250" indent="-171450" algn="l" defTabSz="685800" rtl="0" eaLnBrk="1" latinLnBrk="0" hangingPunct="1">
              <a:lnSpc>
                <a:spcPct val="100000"/>
              </a:lnSpc>
              <a:spcBef>
                <a:spcPts val="375"/>
              </a:spcBef>
              <a:buClr>
                <a:srgbClr val="6DC4C4"/>
              </a:buClr>
              <a:buFont typeface="Courier New" panose="02070309020205020404" pitchFamily="49" charset="0"/>
              <a:buChar char="o"/>
              <a:defRPr sz="1800" kern="1200">
                <a:solidFill>
                  <a:schemeClr val="tx1"/>
                </a:solidFill>
                <a:latin typeface="Calibri"/>
                <a:ea typeface="+mn-ea"/>
                <a:cs typeface="+mn-cs"/>
              </a:defRPr>
            </a:lvl3pPr>
            <a:lvl4pPr marL="12001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4pPr>
            <a:lvl5pPr marL="15430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None/>
            </a:pPr>
            <a:r>
              <a:rPr lang="pl-PL" sz="900" i="1" dirty="0">
                <a:latin typeface="+mn-lt"/>
              </a:rPr>
              <a:t>U kojoj meri sledeći razlozi doprinose postojanju neformalnog poslovanja u Srbiji. </a:t>
            </a:r>
          </a:p>
          <a:p>
            <a:pPr marL="0" indent="0">
              <a:spcBef>
                <a:spcPts val="0"/>
              </a:spcBef>
              <a:buNone/>
            </a:pPr>
            <a:r>
              <a:rPr lang="en-US" sz="900" dirty="0">
                <a:solidFill>
                  <a:srgbClr val="222223"/>
                </a:solidFill>
                <a:latin typeface="+mn-lt"/>
              </a:rPr>
              <a:t>Ba</a:t>
            </a:r>
            <a:r>
              <a:rPr lang="sr-Latn-RS" sz="900" dirty="0">
                <a:solidFill>
                  <a:srgbClr val="222223"/>
                </a:solidFill>
                <a:latin typeface="+mn-lt"/>
              </a:rPr>
              <a:t>za</a:t>
            </a:r>
            <a:r>
              <a:rPr lang="en-US" sz="900" dirty="0">
                <a:solidFill>
                  <a:srgbClr val="222223"/>
                </a:solidFill>
                <a:latin typeface="+mn-lt"/>
              </a:rPr>
              <a:t>: </a:t>
            </a:r>
            <a:r>
              <a:rPr lang="sr-Latn-RS" sz="900" dirty="0">
                <a:solidFill>
                  <a:srgbClr val="222223"/>
                </a:solidFill>
                <a:latin typeface="+mn-lt"/>
              </a:rPr>
              <a:t>Ukupna ciljna populacija</a:t>
            </a:r>
            <a:r>
              <a:rPr lang="pl-PL" sz="900" i="1" dirty="0">
                <a:latin typeface="+mn-lt"/>
              </a:rPr>
              <a:t> </a:t>
            </a:r>
            <a:endParaRPr lang="en-US" sz="900" i="1" dirty="0">
              <a:latin typeface="+mn-lt"/>
            </a:endParaRPr>
          </a:p>
        </p:txBody>
      </p:sp>
      <p:graphicFrame>
        <p:nvGraphicFramePr>
          <p:cNvPr id="6" name="Chart 5">
            <a:extLst>
              <a:ext uri="{FF2B5EF4-FFF2-40B4-BE49-F238E27FC236}">
                <a16:creationId xmlns:a16="http://schemas.microsoft.com/office/drawing/2014/main" id="{EEA0BA86-201F-5566-7FF4-321FFBB945B9}"/>
              </a:ext>
            </a:extLst>
          </p:cNvPr>
          <p:cNvGraphicFramePr/>
          <p:nvPr>
            <p:extLst>
              <p:ext uri="{D42A27DB-BD31-4B8C-83A1-F6EECF244321}">
                <p14:modId xmlns:p14="http://schemas.microsoft.com/office/powerpoint/2010/main" val="2901143804"/>
              </p:ext>
            </p:extLst>
          </p:nvPr>
        </p:nvGraphicFramePr>
        <p:xfrm>
          <a:off x="838200" y="1545145"/>
          <a:ext cx="7452872" cy="3227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438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E2031-4A89-0432-4FF0-8C8F02209805}"/>
              </a:ext>
            </a:extLst>
          </p:cNvPr>
          <p:cNvSpPr/>
          <p:nvPr/>
        </p:nvSpPr>
        <p:spPr>
          <a:xfrm>
            <a:off x="294596" y="4587368"/>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F7F5FF8-354D-06FB-75F8-54BBBD3CEC6C}"/>
              </a:ext>
            </a:extLst>
          </p:cNvPr>
          <p:cNvSpPr>
            <a:spLocks noGrp="1"/>
          </p:cNvSpPr>
          <p:nvPr>
            <p:ph type="title"/>
          </p:nvPr>
        </p:nvSpPr>
        <p:spPr/>
        <p:txBody>
          <a:bodyPr/>
          <a:lstStyle/>
          <a:p>
            <a:r>
              <a:rPr lang="pl-PL" sz="2600" dirty="0"/>
              <a:t>Spremnost na prijavu rada na crno (2022, 2019, 2017)</a:t>
            </a:r>
            <a:endParaRPr lang="en-GB" sz="2600" dirty="0"/>
          </a:p>
        </p:txBody>
      </p:sp>
      <p:sp>
        <p:nvSpPr>
          <p:cNvPr id="3" name="TextBox 2">
            <a:extLst>
              <a:ext uri="{FF2B5EF4-FFF2-40B4-BE49-F238E27FC236}">
                <a16:creationId xmlns:a16="http://schemas.microsoft.com/office/drawing/2014/main" id="{88B28CA2-7E7A-515C-743C-034198CF1781}"/>
              </a:ext>
            </a:extLst>
          </p:cNvPr>
          <p:cNvSpPr txBox="1"/>
          <p:nvPr/>
        </p:nvSpPr>
        <p:spPr>
          <a:xfrm>
            <a:off x="330413" y="840327"/>
            <a:ext cx="8621485" cy="523220"/>
          </a:xfrm>
          <a:prstGeom prst="rect">
            <a:avLst/>
          </a:prstGeom>
          <a:noFill/>
        </p:spPr>
        <p:txBody>
          <a:bodyPr wrap="square">
            <a:spAutoFit/>
          </a:bodyPr>
          <a:lstStyle/>
          <a:p>
            <a:pPr algn="just"/>
            <a:r>
              <a:rPr lang="pl-PL" sz="1400" dirty="0"/>
              <a:t>U poređenju sa prethodnim talasima, manje privrednika iskazuje spremnost da prijavi konkurenta koji posluje u sivoj zoni. Glavni razlog za takav stav, da je to posao države, je izraženiji nego što je bio pre 3, a naročito pre 5 godina. </a:t>
            </a:r>
          </a:p>
        </p:txBody>
      </p:sp>
      <p:graphicFrame>
        <p:nvGraphicFramePr>
          <p:cNvPr id="7" name="Chart 6">
            <a:extLst>
              <a:ext uri="{FF2B5EF4-FFF2-40B4-BE49-F238E27FC236}">
                <a16:creationId xmlns:a16="http://schemas.microsoft.com/office/drawing/2014/main" id="{E0BEDB2F-3B47-5176-2DDD-980A75D3F260}"/>
              </a:ext>
            </a:extLst>
          </p:cNvPr>
          <p:cNvGraphicFramePr/>
          <p:nvPr>
            <p:extLst>
              <p:ext uri="{D42A27DB-BD31-4B8C-83A1-F6EECF244321}">
                <p14:modId xmlns:p14="http://schemas.microsoft.com/office/powerpoint/2010/main" val="1764002624"/>
              </p:ext>
            </p:extLst>
          </p:nvPr>
        </p:nvGraphicFramePr>
        <p:xfrm>
          <a:off x="4267200" y="1500506"/>
          <a:ext cx="4724399" cy="2987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10">
            <a:extLst>
              <a:ext uri="{FF2B5EF4-FFF2-40B4-BE49-F238E27FC236}">
                <a16:creationId xmlns:a16="http://schemas.microsoft.com/office/drawing/2014/main" id="{6E2F0CF9-FF18-8E01-96E6-C5E22187EB78}"/>
              </a:ext>
            </a:extLst>
          </p:cNvPr>
          <p:cNvGraphicFramePr>
            <a:graphicFrameLocks/>
          </p:cNvGraphicFramePr>
          <p:nvPr>
            <p:extLst>
              <p:ext uri="{D42A27DB-BD31-4B8C-83A1-F6EECF244321}">
                <p14:modId xmlns:p14="http://schemas.microsoft.com/office/powerpoint/2010/main" val="1495952761"/>
              </p:ext>
            </p:extLst>
          </p:nvPr>
        </p:nvGraphicFramePr>
        <p:xfrm>
          <a:off x="555850" y="1424306"/>
          <a:ext cx="3405213" cy="2816214"/>
        </p:xfrm>
        <a:graphic>
          <a:graphicData uri="http://schemas.openxmlformats.org/drawingml/2006/chart">
            <c:chart xmlns:c="http://schemas.openxmlformats.org/drawingml/2006/chart" xmlns:r="http://schemas.openxmlformats.org/officeDocument/2006/relationships" r:id="rId3"/>
          </a:graphicData>
        </a:graphic>
      </p:graphicFrame>
      <p:sp>
        <p:nvSpPr>
          <p:cNvPr id="9" name="Explosion 2 3">
            <a:extLst>
              <a:ext uri="{FF2B5EF4-FFF2-40B4-BE49-F238E27FC236}">
                <a16:creationId xmlns:a16="http://schemas.microsoft.com/office/drawing/2014/main" id="{3C42332C-45EF-3C7C-7D03-0CF5BE2FD492}"/>
              </a:ext>
            </a:extLst>
          </p:cNvPr>
          <p:cNvSpPr/>
          <p:nvPr/>
        </p:nvSpPr>
        <p:spPr>
          <a:xfrm>
            <a:off x="2880359" y="1910497"/>
            <a:ext cx="548641" cy="508853"/>
          </a:xfrm>
          <a:prstGeom prst="irregularSeal2">
            <a:avLst/>
          </a:prstGeom>
          <a:noFill/>
          <a:ln w="12700" cap="flat" cmpd="sng" algn="ctr">
            <a:solidFill>
              <a:sysClr val="windowText" lastClr="000000"/>
            </a:solidFill>
            <a:prstDash val="solid"/>
            <a:miter lim="800000"/>
          </a:ln>
          <a:effectLst/>
        </p:spPr>
        <p:txBody>
          <a:bodyPr rtlCol="0" anchor="ctr"/>
          <a:lstStyle/>
          <a:p>
            <a:pPr algn="ctr" defTabSz="914400">
              <a:defRPr/>
            </a:pPr>
            <a:endParaRPr lang="en-US" kern="0" dirty="0">
              <a:solidFill>
                <a:prstClr val="white"/>
              </a:solidFill>
              <a:latin typeface="Calibri" panose="020F0502020204030204"/>
            </a:endParaRPr>
          </a:p>
        </p:txBody>
      </p:sp>
      <p:sp>
        <p:nvSpPr>
          <p:cNvPr id="10" name="Explosion 2 3">
            <a:extLst>
              <a:ext uri="{FF2B5EF4-FFF2-40B4-BE49-F238E27FC236}">
                <a16:creationId xmlns:a16="http://schemas.microsoft.com/office/drawing/2014/main" id="{E381F5F1-C783-5570-97C4-871219E18DD4}"/>
              </a:ext>
            </a:extLst>
          </p:cNvPr>
          <p:cNvSpPr/>
          <p:nvPr/>
        </p:nvSpPr>
        <p:spPr>
          <a:xfrm>
            <a:off x="8009427" y="1430897"/>
            <a:ext cx="495041" cy="309244"/>
          </a:xfrm>
          <a:prstGeom prst="irregularSeal2">
            <a:avLst/>
          </a:prstGeom>
          <a:noFill/>
          <a:ln w="12700" cap="flat" cmpd="sng" algn="ctr">
            <a:solidFill>
              <a:sysClr val="windowText" lastClr="000000"/>
            </a:solidFill>
            <a:prstDash val="solid"/>
            <a:miter lim="800000"/>
          </a:ln>
          <a:effectLst/>
        </p:spPr>
        <p:txBody>
          <a:bodyPr rtlCol="0" anchor="ctr"/>
          <a:lstStyle/>
          <a:p>
            <a:pPr algn="ctr" defTabSz="914400">
              <a:defRPr/>
            </a:pPr>
            <a:endParaRPr lang="en-US" kern="0" dirty="0">
              <a:solidFill>
                <a:prstClr val="white"/>
              </a:solidFill>
              <a:latin typeface="Calibri" panose="020F0502020204030204"/>
            </a:endParaRPr>
          </a:p>
        </p:txBody>
      </p:sp>
      <p:sp>
        <p:nvSpPr>
          <p:cNvPr id="12" name="TextBox 11">
            <a:extLst>
              <a:ext uri="{FF2B5EF4-FFF2-40B4-BE49-F238E27FC236}">
                <a16:creationId xmlns:a16="http://schemas.microsoft.com/office/drawing/2014/main" id="{4CCFD9C0-8D08-A85F-4215-5DE039561973}"/>
              </a:ext>
            </a:extLst>
          </p:cNvPr>
          <p:cNvSpPr txBox="1"/>
          <p:nvPr/>
        </p:nvSpPr>
        <p:spPr>
          <a:xfrm>
            <a:off x="283792" y="4487688"/>
            <a:ext cx="4572000" cy="507831"/>
          </a:xfrm>
          <a:prstGeom prst="rect">
            <a:avLst/>
          </a:prstGeom>
          <a:noFill/>
        </p:spPr>
        <p:txBody>
          <a:bodyPr wrap="square">
            <a:spAutoFit/>
          </a:bodyPr>
          <a:lstStyle/>
          <a:p>
            <a:r>
              <a:rPr lang="en-GB" sz="900" i="1" dirty="0" err="1"/>
              <a:t>Kada</a:t>
            </a:r>
            <a:r>
              <a:rPr lang="en-GB" sz="900" i="1" dirty="0"/>
              <a:t> </a:t>
            </a:r>
            <a:r>
              <a:rPr lang="en-GB" sz="900" i="1" dirty="0" err="1"/>
              <a:t>biste</a:t>
            </a:r>
            <a:r>
              <a:rPr lang="en-GB" sz="900" i="1" dirty="0"/>
              <a:t> </a:t>
            </a:r>
            <a:r>
              <a:rPr lang="en-GB" sz="900" i="1" dirty="0" err="1"/>
              <a:t>imali</a:t>
            </a:r>
            <a:r>
              <a:rPr lang="en-GB" sz="900" i="1" dirty="0"/>
              <a:t> </a:t>
            </a:r>
            <a:r>
              <a:rPr lang="en-GB" sz="900" i="1" dirty="0" err="1"/>
              <a:t>saznanja</a:t>
            </a:r>
            <a:r>
              <a:rPr lang="en-GB" sz="900" i="1" dirty="0"/>
              <a:t> da </a:t>
            </a:r>
            <a:r>
              <a:rPr lang="en-GB" sz="900" i="1" dirty="0" err="1"/>
              <a:t>neka</a:t>
            </a:r>
            <a:r>
              <a:rPr lang="en-GB" sz="900" i="1" dirty="0"/>
              <a:t> </a:t>
            </a:r>
            <a:r>
              <a:rPr lang="en-GB" sz="900" i="1" dirty="0" err="1"/>
              <a:t>konkurentska</a:t>
            </a:r>
            <a:r>
              <a:rPr lang="en-GB" sz="900" i="1" dirty="0"/>
              <a:t> </a:t>
            </a:r>
            <a:r>
              <a:rPr lang="en-GB" sz="900" i="1" dirty="0" err="1"/>
              <a:t>firma</a:t>
            </a:r>
            <a:r>
              <a:rPr lang="en-GB" sz="900" i="1" dirty="0"/>
              <a:t> </a:t>
            </a:r>
            <a:r>
              <a:rPr lang="en-GB" sz="900" i="1" dirty="0" err="1"/>
              <a:t>posluje</a:t>
            </a:r>
            <a:r>
              <a:rPr lang="en-GB" sz="900" i="1" dirty="0"/>
              <a:t> u </a:t>
            </a:r>
            <a:r>
              <a:rPr lang="en-GB" sz="900" i="1" dirty="0" err="1"/>
              <a:t>sivoj</a:t>
            </a:r>
            <a:r>
              <a:rPr lang="en-GB" sz="900" i="1" dirty="0"/>
              <a:t> </a:t>
            </a:r>
            <a:r>
              <a:rPr lang="en-GB" sz="900" i="1" dirty="0" err="1"/>
              <a:t>zoni</a:t>
            </a:r>
            <a:r>
              <a:rPr lang="en-GB" sz="900" i="1" dirty="0"/>
              <a:t>, </a:t>
            </a:r>
            <a:br>
              <a:rPr lang="sr-Latn-RS" sz="900" i="1" dirty="0"/>
            </a:br>
            <a:r>
              <a:rPr lang="en-GB" sz="900" i="1" dirty="0"/>
              <a:t>da li </a:t>
            </a:r>
            <a:r>
              <a:rPr lang="en-GB" sz="900" i="1" dirty="0" err="1"/>
              <a:t>biste</a:t>
            </a:r>
            <a:r>
              <a:rPr lang="en-GB" sz="900" i="1" dirty="0"/>
              <a:t> </a:t>
            </a:r>
            <a:r>
              <a:rPr lang="en-GB" sz="900" i="1" dirty="0" err="1"/>
              <a:t>prijavili</a:t>
            </a:r>
            <a:r>
              <a:rPr lang="en-GB" sz="900" i="1" dirty="0"/>
              <a:t> </a:t>
            </a:r>
            <a:r>
              <a:rPr lang="en-GB" sz="900" i="1" dirty="0" err="1"/>
              <a:t>tu</a:t>
            </a:r>
            <a:r>
              <a:rPr lang="en-GB" sz="900" i="1" dirty="0"/>
              <a:t> </a:t>
            </a:r>
            <a:r>
              <a:rPr lang="en-GB" sz="900" i="1" dirty="0" err="1"/>
              <a:t>firmu</a:t>
            </a:r>
            <a:r>
              <a:rPr lang="en-GB" sz="900" i="1" dirty="0"/>
              <a:t> </a:t>
            </a:r>
            <a:r>
              <a:rPr lang="en-GB" sz="900" i="1" dirty="0" err="1"/>
              <a:t>nadležnim</a:t>
            </a:r>
            <a:r>
              <a:rPr lang="en-GB" sz="900" i="1" dirty="0"/>
              <a:t> </a:t>
            </a:r>
            <a:r>
              <a:rPr lang="en-GB" sz="900" i="1" dirty="0" err="1"/>
              <a:t>organima</a:t>
            </a:r>
            <a:r>
              <a:rPr lang="en-GB" sz="900" i="1" dirty="0"/>
              <a:t>?</a:t>
            </a:r>
            <a:endParaRPr lang="sr-Latn-RS" sz="900" i="1" dirty="0"/>
          </a:p>
          <a:p>
            <a:r>
              <a:rPr lang="sr-Latn-RS" sz="900" dirty="0"/>
              <a:t>Baza: Ukupna ciljna populacija</a:t>
            </a:r>
            <a:endParaRPr lang="en-GB" sz="900" dirty="0"/>
          </a:p>
        </p:txBody>
      </p:sp>
      <p:sp>
        <p:nvSpPr>
          <p:cNvPr id="13" name="Text Placeholder 3">
            <a:extLst>
              <a:ext uri="{FF2B5EF4-FFF2-40B4-BE49-F238E27FC236}">
                <a16:creationId xmlns:a16="http://schemas.microsoft.com/office/drawing/2014/main" id="{8AD0F297-CB91-89BB-CDB6-36909256673A}"/>
              </a:ext>
            </a:extLst>
          </p:cNvPr>
          <p:cNvSpPr txBox="1">
            <a:spLocks/>
          </p:cNvSpPr>
          <p:nvPr/>
        </p:nvSpPr>
        <p:spPr bwMode="gray">
          <a:xfrm>
            <a:off x="4923068" y="4537927"/>
            <a:ext cx="3581400" cy="415498"/>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it-IT" sz="900" b="0" i="1" u="none" strike="noStrike" kern="1200" cap="none" spc="0" normalizeH="0" baseline="0" noProof="0" dirty="0" err="1">
                <a:ln>
                  <a:noFill/>
                </a:ln>
                <a:solidFill>
                  <a:srgbClr val="222223"/>
                </a:solidFill>
                <a:effectLst/>
                <a:uLnTx/>
                <a:uFillTx/>
                <a:ea typeface="+mn-ea"/>
                <a:cs typeface="+mn-cs"/>
              </a:rPr>
              <a:t>Zašto</a:t>
            </a:r>
            <a:r>
              <a:rPr kumimoji="0" lang="it-IT" sz="900" b="0" i="1" u="none" strike="noStrike" kern="1200" cap="none" spc="0" normalizeH="0" baseline="0" noProof="0" dirty="0">
                <a:ln>
                  <a:noFill/>
                </a:ln>
                <a:solidFill>
                  <a:srgbClr val="222223"/>
                </a:solidFill>
                <a:effectLst/>
                <a:uLnTx/>
                <a:uFillTx/>
                <a:ea typeface="+mn-ea"/>
                <a:cs typeface="+mn-cs"/>
              </a:rPr>
              <a:t> ne biste </a:t>
            </a:r>
            <a:r>
              <a:rPr kumimoji="0" lang="it-IT" sz="900" b="0" i="1" u="none" strike="noStrike" kern="1200" cap="none" spc="0" normalizeH="0" baseline="0" noProof="0" dirty="0" err="1">
                <a:ln>
                  <a:noFill/>
                </a:ln>
                <a:solidFill>
                  <a:srgbClr val="222223"/>
                </a:solidFill>
                <a:effectLst/>
                <a:uLnTx/>
                <a:uFillTx/>
                <a:ea typeface="+mn-ea"/>
                <a:cs typeface="+mn-cs"/>
              </a:rPr>
              <a:t>prijavili</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konkurentsku</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firmu</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koja</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posluje</a:t>
            </a:r>
            <a:r>
              <a:rPr kumimoji="0" lang="it-IT" sz="900" b="0" i="1" u="none" strike="noStrike" kern="1200" cap="none" spc="0" normalizeH="0" baseline="0" noProof="0" dirty="0">
                <a:ln>
                  <a:noFill/>
                </a:ln>
                <a:solidFill>
                  <a:srgbClr val="222223"/>
                </a:solidFill>
                <a:effectLst/>
                <a:uLnTx/>
                <a:uFillTx/>
                <a:ea typeface="+mn-ea"/>
                <a:cs typeface="+mn-cs"/>
              </a:rPr>
              <a:t> u </a:t>
            </a:r>
            <a:r>
              <a:rPr kumimoji="0" lang="it-IT" sz="900" b="0" i="1" u="none" strike="noStrike" kern="1200" cap="none" spc="0" normalizeH="0" baseline="0" noProof="0" dirty="0" err="1">
                <a:ln>
                  <a:noFill/>
                </a:ln>
                <a:solidFill>
                  <a:srgbClr val="222223"/>
                </a:solidFill>
                <a:effectLst/>
                <a:uLnTx/>
                <a:uFillTx/>
                <a:ea typeface="+mn-ea"/>
                <a:cs typeface="+mn-cs"/>
              </a:rPr>
              <a:t>sivoj</a:t>
            </a:r>
            <a:r>
              <a:rPr kumimoji="0" lang="it-IT" sz="900" b="0" i="1" u="none" strike="noStrike" kern="1200" cap="none" spc="0" normalizeH="0" baseline="0" noProof="0" dirty="0">
                <a:ln>
                  <a:noFill/>
                </a:ln>
                <a:solidFill>
                  <a:srgbClr val="222223"/>
                </a:solidFill>
                <a:effectLst/>
                <a:uLnTx/>
                <a:uFillTx/>
                <a:ea typeface="+mn-ea"/>
                <a:cs typeface="+mn-cs"/>
              </a:rPr>
              <a:t> zoni?</a:t>
            </a:r>
            <a:br>
              <a:rPr kumimoji="0" lang="sr-Latn-RS" sz="900" b="0" i="1" u="none" strike="noStrike" kern="1200" cap="none" spc="0" normalizeH="0" baseline="0" noProof="0" dirty="0">
                <a:ln>
                  <a:noFill/>
                </a:ln>
                <a:solidFill>
                  <a:srgbClr val="222223"/>
                </a:solidFill>
                <a:effectLst/>
                <a:uLnTx/>
                <a:uFillTx/>
                <a:ea typeface="+mn-ea"/>
                <a:cs typeface="+mn-cs"/>
              </a:rPr>
            </a:br>
            <a:r>
              <a:rPr kumimoji="0" lang="sr-Latn-RS" sz="900" b="0" i="1" u="none" strike="noStrike" kern="1200" cap="none" spc="0" normalizeH="0" baseline="0" noProof="0" dirty="0">
                <a:ln>
                  <a:noFill/>
                </a:ln>
                <a:solidFill>
                  <a:srgbClr val="222223"/>
                </a:solidFill>
                <a:effectLst/>
                <a:uLnTx/>
                <a:uFillTx/>
                <a:ea typeface="+mn-ea"/>
                <a:cs typeface="+mn-cs"/>
              </a:rPr>
              <a:t>Baza: Oni koji ne bi prijavili konkurentsku firmu koja posluje u sivoj zoni</a:t>
            </a:r>
          </a:p>
          <a:p>
            <a:pPr marL="0" marR="0" lvl="0" indent="0" algn="l" defTabSz="715269" rtl="0" eaLnBrk="1" fontAlgn="auto" latinLnBrk="0" hangingPunct="1">
              <a:lnSpc>
                <a:spcPct val="100000"/>
              </a:lnSpc>
              <a:spcBef>
                <a:spcPts val="0"/>
              </a:spcBef>
              <a:spcAft>
                <a:spcPts val="0"/>
              </a:spcAft>
              <a:buClr>
                <a:srgbClr val="222223"/>
              </a:buClr>
              <a:buSzTx/>
              <a:buFontTx/>
              <a:buNone/>
              <a:tabLst/>
              <a:defRPr/>
            </a:pPr>
            <a:endParaRPr kumimoji="0" lang="it-IT" sz="900" b="0" i="1" u="none" strike="noStrike" kern="1200" cap="none" spc="0" normalizeH="0" baseline="0" noProof="0" dirty="0">
              <a:ln>
                <a:noFill/>
              </a:ln>
              <a:solidFill>
                <a:srgbClr val="222223"/>
              </a:solidFill>
              <a:effectLst/>
              <a:uLnTx/>
              <a:uFillTx/>
              <a:ea typeface="+mn-ea"/>
              <a:cs typeface="+mn-cs"/>
            </a:endParaRPr>
          </a:p>
        </p:txBody>
      </p:sp>
    </p:spTree>
    <p:extLst>
      <p:ext uri="{BB962C8B-B14F-4D97-AF65-F5344CB8AC3E}">
        <p14:creationId xmlns:p14="http://schemas.microsoft.com/office/powerpoint/2010/main" val="57567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E2031-4A89-0432-4FF0-8C8F02209805}"/>
              </a:ext>
            </a:extLst>
          </p:cNvPr>
          <p:cNvSpPr/>
          <p:nvPr/>
        </p:nvSpPr>
        <p:spPr>
          <a:xfrm>
            <a:off x="294596" y="4587368"/>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F7F5FF8-354D-06FB-75F8-54BBBD3CEC6C}"/>
              </a:ext>
            </a:extLst>
          </p:cNvPr>
          <p:cNvSpPr>
            <a:spLocks noGrp="1"/>
          </p:cNvSpPr>
          <p:nvPr>
            <p:ph type="title"/>
          </p:nvPr>
        </p:nvSpPr>
        <p:spPr/>
        <p:txBody>
          <a:bodyPr/>
          <a:lstStyle/>
          <a:p>
            <a:r>
              <a:rPr lang="pt-BR" sz="1950" dirty="0"/>
              <a:t>Neformalno poslovanje i izbegavanje plaćanja poreza (2022, 2019, 2017)</a:t>
            </a:r>
            <a:endParaRPr lang="en-GB" sz="1950" dirty="0"/>
          </a:p>
        </p:txBody>
      </p:sp>
      <p:sp>
        <p:nvSpPr>
          <p:cNvPr id="3" name="TextBox 2">
            <a:extLst>
              <a:ext uri="{FF2B5EF4-FFF2-40B4-BE49-F238E27FC236}">
                <a16:creationId xmlns:a16="http://schemas.microsoft.com/office/drawing/2014/main" id="{88B28CA2-7E7A-515C-743C-034198CF1781}"/>
              </a:ext>
            </a:extLst>
          </p:cNvPr>
          <p:cNvSpPr txBox="1"/>
          <p:nvPr/>
        </p:nvSpPr>
        <p:spPr>
          <a:xfrm>
            <a:off x="330413" y="840327"/>
            <a:ext cx="8621485" cy="523220"/>
          </a:xfrm>
          <a:prstGeom prst="rect">
            <a:avLst/>
          </a:prstGeom>
          <a:noFill/>
        </p:spPr>
        <p:txBody>
          <a:bodyPr wrap="square">
            <a:spAutoFit/>
          </a:bodyPr>
          <a:lstStyle/>
          <a:p>
            <a:pPr algn="just"/>
            <a:r>
              <a:rPr lang="pl-PL" sz="1400" dirty="0"/>
              <a:t>Bez razlike u odnosu na prethodne talase. Gotovo 80% privrednika ne opravdava neformalno poslovanje. Međutim, u odnosu na 2017. godinu, značajno manji broj privrednika smatra da država toleriše izbegavanje plaćanja poreza. </a:t>
            </a:r>
          </a:p>
        </p:txBody>
      </p:sp>
      <p:sp>
        <p:nvSpPr>
          <p:cNvPr id="12" name="TextBox 11">
            <a:extLst>
              <a:ext uri="{FF2B5EF4-FFF2-40B4-BE49-F238E27FC236}">
                <a16:creationId xmlns:a16="http://schemas.microsoft.com/office/drawing/2014/main" id="{4CCFD9C0-8D08-A85F-4215-5DE039561973}"/>
              </a:ext>
            </a:extLst>
          </p:cNvPr>
          <p:cNvSpPr txBox="1"/>
          <p:nvPr/>
        </p:nvSpPr>
        <p:spPr>
          <a:xfrm>
            <a:off x="252885" y="4650640"/>
            <a:ext cx="4572000" cy="369332"/>
          </a:xfrm>
          <a:prstGeom prst="rect">
            <a:avLst/>
          </a:prstGeom>
          <a:noFill/>
        </p:spPr>
        <p:txBody>
          <a:bodyPr wrap="square">
            <a:spAutoFit/>
          </a:body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pl-PL" sz="900" b="0" i="1" u="none" strike="noStrike" kern="1200" cap="none" spc="0" normalizeH="0" baseline="0" noProof="0" dirty="0">
                <a:ln>
                  <a:noFill/>
                </a:ln>
                <a:solidFill>
                  <a:srgbClr val="222223"/>
                </a:solidFill>
                <a:effectLst/>
                <a:uLnTx/>
                <a:uFillTx/>
                <a:ea typeface="+mn-ea"/>
                <a:cs typeface="+mn-cs"/>
              </a:rPr>
              <a:t>Kakav je Vaš stav u pogledu opravdanosti neformalnog poslovanja u Srbiji? </a:t>
            </a:r>
          </a:p>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pl-PL" sz="900" b="0" i="0" u="none" strike="noStrike" kern="1200" cap="none" spc="0" normalizeH="0" baseline="0" noProof="0" dirty="0">
                <a:ln>
                  <a:noFill/>
                </a:ln>
                <a:solidFill>
                  <a:srgbClr val="222223"/>
                </a:solidFill>
                <a:effectLst/>
                <a:uLnTx/>
                <a:uFillTx/>
                <a:ea typeface="+mn-ea"/>
                <a:cs typeface="+mn-cs"/>
              </a:rPr>
              <a:t>Baza: Ukupna ciljna populacija </a:t>
            </a:r>
          </a:p>
        </p:txBody>
      </p:sp>
      <p:sp>
        <p:nvSpPr>
          <p:cNvPr id="13" name="Text Placeholder 3">
            <a:extLst>
              <a:ext uri="{FF2B5EF4-FFF2-40B4-BE49-F238E27FC236}">
                <a16:creationId xmlns:a16="http://schemas.microsoft.com/office/drawing/2014/main" id="{8AD0F297-CB91-89BB-CDB6-36909256673A}"/>
              </a:ext>
            </a:extLst>
          </p:cNvPr>
          <p:cNvSpPr txBox="1">
            <a:spLocks/>
          </p:cNvSpPr>
          <p:nvPr/>
        </p:nvSpPr>
        <p:spPr bwMode="gray">
          <a:xfrm>
            <a:off x="4182676" y="4684359"/>
            <a:ext cx="4807644"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it-IT" sz="900" b="0" i="1" u="none" strike="noStrike" kern="1200" cap="none" spc="0" normalizeH="0" baseline="0" noProof="0" dirty="0">
                <a:ln>
                  <a:noFill/>
                </a:ln>
                <a:solidFill>
                  <a:srgbClr val="222223"/>
                </a:solidFill>
                <a:effectLst/>
                <a:uLnTx/>
                <a:uFillTx/>
                <a:ea typeface="+mn-ea"/>
                <a:cs typeface="+mn-cs"/>
              </a:rPr>
              <a:t>U </a:t>
            </a:r>
            <a:r>
              <a:rPr kumimoji="0" lang="it-IT" sz="900" b="0" i="1" u="none" strike="noStrike" kern="1200" cap="none" spc="0" normalizeH="0" baseline="0" noProof="0" dirty="0" err="1">
                <a:ln>
                  <a:noFill/>
                </a:ln>
                <a:solidFill>
                  <a:srgbClr val="222223"/>
                </a:solidFill>
                <a:effectLst/>
                <a:uLnTx/>
                <a:uFillTx/>
                <a:ea typeface="+mn-ea"/>
                <a:cs typeface="+mn-cs"/>
              </a:rPr>
              <a:t>kojoj</a:t>
            </a:r>
            <a:r>
              <a:rPr kumimoji="0" lang="it-IT" sz="900" b="0" i="1" u="none" strike="noStrike" kern="1200" cap="none" spc="0" normalizeH="0" baseline="0" noProof="0" dirty="0">
                <a:ln>
                  <a:noFill/>
                </a:ln>
                <a:solidFill>
                  <a:srgbClr val="222223"/>
                </a:solidFill>
                <a:effectLst/>
                <a:uLnTx/>
                <a:uFillTx/>
                <a:ea typeface="+mn-ea"/>
                <a:cs typeface="+mn-cs"/>
              </a:rPr>
              <a:t> meri se </a:t>
            </a:r>
            <a:r>
              <a:rPr kumimoji="0" lang="it-IT" sz="900" b="0" i="1" u="none" strike="noStrike" kern="1200" cap="none" spc="0" normalizeH="0" baseline="0" noProof="0" dirty="0" err="1">
                <a:ln>
                  <a:noFill/>
                </a:ln>
                <a:solidFill>
                  <a:srgbClr val="222223"/>
                </a:solidFill>
                <a:effectLst/>
                <a:uLnTx/>
                <a:uFillTx/>
                <a:ea typeface="+mn-ea"/>
                <a:cs typeface="+mn-cs"/>
              </a:rPr>
              <a:t>slažete</a:t>
            </a:r>
            <a:r>
              <a:rPr kumimoji="0" lang="it-IT" sz="900" b="0" i="1" u="none" strike="noStrike" kern="1200" cap="none" spc="0" normalizeH="0" baseline="0" noProof="0" dirty="0">
                <a:ln>
                  <a:noFill/>
                </a:ln>
                <a:solidFill>
                  <a:srgbClr val="222223"/>
                </a:solidFill>
                <a:effectLst/>
                <a:uLnTx/>
                <a:uFillTx/>
                <a:ea typeface="+mn-ea"/>
                <a:cs typeface="+mn-cs"/>
              </a:rPr>
              <a:t> sa </a:t>
            </a:r>
            <a:r>
              <a:rPr kumimoji="0" lang="it-IT" sz="900" b="0" i="1" u="none" strike="noStrike" kern="1200" cap="none" spc="0" normalizeH="0" baseline="0" noProof="0" dirty="0" err="1">
                <a:ln>
                  <a:noFill/>
                </a:ln>
                <a:solidFill>
                  <a:srgbClr val="222223"/>
                </a:solidFill>
                <a:effectLst/>
                <a:uLnTx/>
                <a:uFillTx/>
                <a:ea typeface="+mn-ea"/>
                <a:cs typeface="+mn-cs"/>
              </a:rPr>
              <a:t>tvrdnjom</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izbegavanje</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plaćanja</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poreza</a:t>
            </a:r>
            <a:r>
              <a:rPr kumimoji="0" lang="it-IT" sz="900" b="0" i="1" u="none" strike="noStrike" kern="1200" cap="none" spc="0" normalizeH="0" baseline="0" noProof="0" dirty="0">
                <a:ln>
                  <a:noFill/>
                </a:ln>
                <a:solidFill>
                  <a:srgbClr val="222223"/>
                </a:solidFill>
                <a:effectLst/>
                <a:uLnTx/>
                <a:uFillTx/>
                <a:ea typeface="+mn-ea"/>
                <a:cs typeface="+mn-cs"/>
              </a:rPr>
              <a:t> je </a:t>
            </a:r>
            <a:r>
              <a:rPr kumimoji="0" lang="it-IT" sz="900" b="0" i="1" u="none" strike="noStrike" kern="1200" cap="none" spc="0" normalizeH="0" baseline="0" noProof="0" dirty="0" err="1">
                <a:ln>
                  <a:noFill/>
                </a:ln>
                <a:solidFill>
                  <a:srgbClr val="222223"/>
                </a:solidFill>
                <a:effectLst/>
                <a:uLnTx/>
                <a:uFillTx/>
                <a:ea typeface="+mn-ea"/>
                <a:cs typeface="+mn-cs"/>
              </a:rPr>
              <a:t>ponašanje</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koje</a:t>
            </a:r>
            <a:r>
              <a:rPr kumimoji="0" lang="it-IT" sz="900" b="0" i="1" u="none" strike="noStrike" kern="1200" cap="none" spc="0" normalizeH="0" baseline="0" noProof="0" dirty="0">
                <a:ln>
                  <a:noFill/>
                </a:ln>
                <a:solidFill>
                  <a:srgbClr val="222223"/>
                </a:solidFill>
                <a:effectLst/>
                <a:uLnTx/>
                <a:uFillTx/>
                <a:ea typeface="+mn-ea"/>
                <a:cs typeface="+mn-cs"/>
              </a:rPr>
              <a:t> se </a:t>
            </a:r>
            <a:r>
              <a:rPr kumimoji="0" lang="it-IT" sz="900" b="0" i="1" u="none" strike="noStrike" kern="1200" cap="none" spc="0" normalizeH="0" baseline="0" noProof="0" dirty="0" err="1">
                <a:ln>
                  <a:noFill/>
                </a:ln>
                <a:solidFill>
                  <a:srgbClr val="222223"/>
                </a:solidFill>
                <a:effectLst/>
                <a:uLnTx/>
                <a:uFillTx/>
                <a:ea typeface="+mn-ea"/>
                <a:cs typeface="+mn-cs"/>
              </a:rPr>
              <a:t>toleriše</a:t>
            </a:r>
            <a:r>
              <a:rPr kumimoji="0" lang="it-IT" sz="900" b="0" i="1" u="none" strike="noStrike" kern="1200" cap="none" spc="0" normalizeH="0" baseline="0" noProof="0" dirty="0">
                <a:ln>
                  <a:noFill/>
                </a:ln>
                <a:solidFill>
                  <a:srgbClr val="222223"/>
                </a:solidFill>
                <a:effectLst/>
                <a:uLnTx/>
                <a:uFillTx/>
                <a:ea typeface="+mn-ea"/>
                <a:cs typeface="+mn-cs"/>
              </a:rPr>
              <a:t> u </a:t>
            </a:r>
            <a:r>
              <a:rPr kumimoji="0" lang="it-IT" sz="900" b="0" i="1" u="none" strike="noStrike" kern="1200" cap="none" spc="0" normalizeH="0" baseline="0" noProof="0" dirty="0" err="1">
                <a:ln>
                  <a:noFill/>
                </a:ln>
                <a:solidFill>
                  <a:srgbClr val="222223"/>
                </a:solidFill>
                <a:effectLst/>
                <a:uLnTx/>
                <a:uFillTx/>
                <a:ea typeface="+mn-ea"/>
                <a:cs typeface="+mn-cs"/>
              </a:rPr>
              <a:t>Srbiji</a:t>
            </a:r>
            <a:r>
              <a:rPr kumimoji="0" lang="it-IT" sz="900" b="0" i="1" u="none" strike="noStrike" kern="1200" cap="none" spc="0" normalizeH="0" baseline="0" noProof="0" dirty="0">
                <a:ln>
                  <a:noFill/>
                </a:ln>
                <a:solidFill>
                  <a:srgbClr val="222223"/>
                </a:solidFill>
                <a:effectLst/>
                <a:uLnTx/>
                <a:uFillTx/>
                <a:ea typeface="+mn-ea"/>
                <a:cs typeface="+mn-cs"/>
              </a:rPr>
              <a:t>?</a:t>
            </a:r>
          </a:p>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it-IT" sz="900" b="0" i="1" u="none" strike="noStrike" kern="1200" cap="none" spc="0" normalizeH="0" baseline="0" noProof="0" dirty="0" err="1">
                <a:ln>
                  <a:noFill/>
                </a:ln>
                <a:solidFill>
                  <a:srgbClr val="222223"/>
                </a:solidFill>
                <a:effectLst/>
                <a:uLnTx/>
                <a:uFillTx/>
                <a:ea typeface="+mn-ea"/>
                <a:cs typeface="+mn-cs"/>
              </a:rPr>
              <a:t>Baza</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Ukupna</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ciljna</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populacija</a:t>
            </a:r>
            <a:r>
              <a:rPr kumimoji="0" lang="it-IT" sz="900" b="0" i="1" u="none" strike="noStrike" kern="1200" cap="none" spc="0" normalizeH="0" baseline="0" noProof="0" dirty="0">
                <a:ln>
                  <a:noFill/>
                </a:ln>
                <a:solidFill>
                  <a:srgbClr val="222223"/>
                </a:solidFill>
                <a:effectLst/>
                <a:uLnTx/>
                <a:uFillTx/>
                <a:ea typeface="+mn-ea"/>
                <a:cs typeface="+mn-cs"/>
              </a:rPr>
              <a:t> </a:t>
            </a:r>
          </a:p>
        </p:txBody>
      </p:sp>
      <p:graphicFrame>
        <p:nvGraphicFramePr>
          <p:cNvPr id="11" name="Chart 10">
            <a:extLst>
              <a:ext uri="{FF2B5EF4-FFF2-40B4-BE49-F238E27FC236}">
                <a16:creationId xmlns:a16="http://schemas.microsoft.com/office/drawing/2014/main" id="{54F19E00-59FA-D1D7-4459-A7BF8DA10FDC}"/>
              </a:ext>
            </a:extLst>
          </p:cNvPr>
          <p:cNvGraphicFramePr/>
          <p:nvPr>
            <p:extLst>
              <p:ext uri="{D42A27DB-BD31-4B8C-83A1-F6EECF244321}">
                <p14:modId xmlns:p14="http://schemas.microsoft.com/office/powerpoint/2010/main" val="1600110801"/>
              </p:ext>
            </p:extLst>
          </p:nvPr>
        </p:nvGraphicFramePr>
        <p:xfrm>
          <a:off x="252885" y="1617878"/>
          <a:ext cx="4267198" cy="3007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21C6BF18-EE6B-E595-D2C9-BBBA29B54DED}"/>
              </a:ext>
            </a:extLst>
          </p:cNvPr>
          <p:cNvGraphicFramePr/>
          <p:nvPr>
            <p:extLst>
              <p:ext uri="{D42A27DB-BD31-4B8C-83A1-F6EECF244321}">
                <p14:modId xmlns:p14="http://schemas.microsoft.com/office/powerpoint/2010/main" val="1976885070"/>
              </p:ext>
            </p:extLst>
          </p:nvPr>
        </p:nvGraphicFramePr>
        <p:xfrm>
          <a:off x="4502729" y="1559359"/>
          <a:ext cx="4412673" cy="2859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00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E2031-4A89-0432-4FF0-8C8F02209805}"/>
              </a:ext>
            </a:extLst>
          </p:cNvPr>
          <p:cNvSpPr/>
          <p:nvPr/>
        </p:nvSpPr>
        <p:spPr>
          <a:xfrm>
            <a:off x="294596" y="4587368"/>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F7F5FF8-354D-06FB-75F8-54BBBD3CEC6C}"/>
              </a:ext>
            </a:extLst>
          </p:cNvPr>
          <p:cNvSpPr>
            <a:spLocks noGrp="1"/>
          </p:cNvSpPr>
          <p:nvPr>
            <p:ph type="title"/>
          </p:nvPr>
        </p:nvSpPr>
        <p:spPr/>
        <p:txBody>
          <a:bodyPr/>
          <a:lstStyle/>
          <a:p>
            <a:r>
              <a:rPr lang="pt-BR" dirty="0"/>
              <a:t>Rizici neformalnog poslovanja (2022 vs 2017)</a:t>
            </a:r>
            <a:endParaRPr lang="en-GB" dirty="0"/>
          </a:p>
        </p:txBody>
      </p:sp>
      <p:sp>
        <p:nvSpPr>
          <p:cNvPr id="3" name="TextBox 2">
            <a:extLst>
              <a:ext uri="{FF2B5EF4-FFF2-40B4-BE49-F238E27FC236}">
                <a16:creationId xmlns:a16="http://schemas.microsoft.com/office/drawing/2014/main" id="{88B28CA2-7E7A-515C-743C-034198CF1781}"/>
              </a:ext>
            </a:extLst>
          </p:cNvPr>
          <p:cNvSpPr txBox="1"/>
          <p:nvPr/>
        </p:nvSpPr>
        <p:spPr>
          <a:xfrm>
            <a:off x="330413" y="840327"/>
            <a:ext cx="8621485" cy="738664"/>
          </a:xfrm>
          <a:prstGeom prst="rect">
            <a:avLst/>
          </a:prstGeom>
          <a:noFill/>
        </p:spPr>
        <p:txBody>
          <a:bodyPr wrap="square">
            <a:spAutoFit/>
          </a:bodyPr>
          <a:lstStyle/>
          <a:p>
            <a:pPr algn="just"/>
            <a:r>
              <a:rPr lang="pl-PL" sz="1400" dirty="0"/>
              <a:t>Sudeći prema procentu onih koji smatraju da je verovatnoća otkrivanja i kažnjavanja neformalnog poslovanja i naplate kazne tim povodom velika, može se zaključiti da su privrednici uvereniji u borbu protiv sive ekonomije nego što su bili pre 5 godina.</a:t>
            </a:r>
          </a:p>
        </p:txBody>
      </p:sp>
      <p:sp>
        <p:nvSpPr>
          <p:cNvPr id="12" name="TextBox 11">
            <a:extLst>
              <a:ext uri="{FF2B5EF4-FFF2-40B4-BE49-F238E27FC236}">
                <a16:creationId xmlns:a16="http://schemas.microsoft.com/office/drawing/2014/main" id="{4CCFD9C0-8D08-A85F-4215-5DE039561973}"/>
              </a:ext>
            </a:extLst>
          </p:cNvPr>
          <p:cNvSpPr txBox="1"/>
          <p:nvPr/>
        </p:nvSpPr>
        <p:spPr>
          <a:xfrm>
            <a:off x="252885" y="4432932"/>
            <a:ext cx="2732398" cy="646331"/>
          </a:xfrm>
          <a:prstGeom prst="rect">
            <a:avLst/>
          </a:prstGeom>
          <a:noFill/>
        </p:spPr>
        <p:txBody>
          <a:bodyPr wrap="square">
            <a:spAutoFit/>
          </a:body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pl-PL" sz="900" b="0" i="1" u="none" strike="noStrike" kern="1200" cap="none" spc="0" normalizeH="0" baseline="0" noProof="0" dirty="0">
                <a:ln>
                  <a:noFill/>
                </a:ln>
                <a:solidFill>
                  <a:srgbClr val="222223"/>
                </a:solidFill>
                <a:effectLst/>
                <a:uLnTx/>
                <a:uFillTx/>
                <a:ea typeface="+mn-ea"/>
                <a:cs typeface="+mn-cs"/>
              </a:rPr>
              <a:t>Preduzeća čije poslovanje nije u potpunosti formalno rizikuju da će biti otkrivena. Ocenite verovatnoću da će preduzeće koje neformalno posluje biti otkriveno? Baza: Ukupna ciljna populacija </a:t>
            </a:r>
          </a:p>
        </p:txBody>
      </p:sp>
      <p:sp>
        <p:nvSpPr>
          <p:cNvPr id="9" name="Text Placeholder 3">
            <a:extLst>
              <a:ext uri="{FF2B5EF4-FFF2-40B4-BE49-F238E27FC236}">
                <a16:creationId xmlns:a16="http://schemas.microsoft.com/office/drawing/2014/main" id="{08FD749B-3EE7-1AB9-103F-AAE69F500FCF}"/>
              </a:ext>
            </a:extLst>
          </p:cNvPr>
          <p:cNvSpPr txBox="1">
            <a:spLocks/>
          </p:cNvSpPr>
          <p:nvPr/>
        </p:nvSpPr>
        <p:spPr bwMode="gray">
          <a:xfrm>
            <a:off x="3249636" y="4485201"/>
            <a:ext cx="2832883" cy="415498"/>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buClr>
                <a:srgbClr val="222223"/>
              </a:buClr>
            </a:pPr>
            <a:r>
              <a:rPr lang="pl-PL" sz="900" b="0" i="1" dirty="0">
                <a:solidFill>
                  <a:srgbClr val="222223"/>
                </a:solidFill>
              </a:rPr>
              <a:t>Ako bude otkriveno, šta mislite koja je verovatnoća da će preduzeće tj. direktor/preduzetnik biti kažnjen?</a:t>
            </a:r>
          </a:p>
          <a:p>
            <a:pPr marL="0" indent="0">
              <a:lnSpc>
                <a:spcPct val="100000"/>
              </a:lnSpc>
              <a:spcBef>
                <a:spcPts val="0"/>
              </a:spcBef>
              <a:spcAft>
                <a:spcPts val="0"/>
              </a:spcAft>
              <a:buClr>
                <a:srgbClr val="222223"/>
              </a:buClr>
            </a:pPr>
            <a:r>
              <a:rPr lang="pl-PL" sz="900" b="0" dirty="0">
                <a:solidFill>
                  <a:srgbClr val="222223"/>
                </a:solidFill>
              </a:rPr>
              <a:t>Baza: Ukupna ciljna populacija</a:t>
            </a:r>
            <a:r>
              <a:rPr lang="pl-PL" sz="900" b="0" i="1" dirty="0">
                <a:solidFill>
                  <a:srgbClr val="222223"/>
                </a:solidFill>
              </a:rPr>
              <a:t> </a:t>
            </a:r>
          </a:p>
        </p:txBody>
      </p:sp>
      <p:sp>
        <p:nvSpPr>
          <p:cNvPr id="10" name="Text Placeholder 3">
            <a:extLst>
              <a:ext uri="{FF2B5EF4-FFF2-40B4-BE49-F238E27FC236}">
                <a16:creationId xmlns:a16="http://schemas.microsoft.com/office/drawing/2014/main" id="{8EF16C84-F61A-158A-D856-09B1908D3C84}"/>
              </a:ext>
            </a:extLst>
          </p:cNvPr>
          <p:cNvSpPr txBox="1">
            <a:spLocks/>
          </p:cNvSpPr>
          <p:nvPr/>
        </p:nvSpPr>
        <p:spPr bwMode="gray">
          <a:xfrm>
            <a:off x="6273018" y="4485201"/>
            <a:ext cx="2832883" cy="415498"/>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buClr>
                <a:srgbClr val="222223"/>
              </a:buClr>
            </a:pPr>
            <a:r>
              <a:rPr lang="pl-PL" sz="900" b="0" i="1" dirty="0">
                <a:solidFill>
                  <a:srgbClr val="222223"/>
                </a:solidFill>
              </a:rPr>
              <a:t>Ako se odredi kazna, šta mislite koliko je verovatno da će ta kazna biti i plaćena? </a:t>
            </a:r>
          </a:p>
          <a:p>
            <a:pPr marL="0" indent="0">
              <a:lnSpc>
                <a:spcPct val="100000"/>
              </a:lnSpc>
              <a:spcBef>
                <a:spcPts val="0"/>
              </a:spcBef>
              <a:spcAft>
                <a:spcPts val="0"/>
              </a:spcAft>
              <a:buClr>
                <a:srgbClr val="222223"/>
              </a:buClr>
            </a:pPr>
            <a:r>
              <a:rPr lang="pl-PL" sz="900" b="0" dirty="0">
                <a:solidFill>
                  <a:srgbClr val="222223"/>
                </a:solidFill>
              </a:rPr>
              <a:t>Baza: Ukupna ciljna populacija</a:t>
            </a:r>
            <a:r>
              <a:rPr lang="pl-PL" sz="900" b="0" i="1" dirty="0">
                <a:solidFill>
                  <a:srgbClr val="222223"/>
                </a:solidFill>
              </a:rPr>
              <a:t> </a:t>
            </a:r>
          </a:p>
        </p:txBody>
      </p:sp>
      <p:sp>
        <p:nvSpPr>
          <p:cNvPr id="15" name="TextBox 14">
            <a:extLst>
              <a:ext uri="{FF2B5EF4-FFF2-40B4-BE49-F238E27FC236}">
                <a16:creationId xmlns:a16="http://schemas.microsoft.com/office/drawing/2014/main" id="{47A028EC-4BE9-BF95-5E2E-566F18FBCE70}"/>
              </a:ext>
            </a:extLst>
          </p:cNvPr>
          <p:cNvSpPr txBox="1"/>
          <p:nvPr/>
        </p:nvSpPr>
        <p:spPr>
          <a:xfrm>
            <a:off x="575895" y="1617154"/>
            <a:ext cx="2133600" cy="265705"/>
          </a:xfrm>
          <a:prstGeom prst="rect">
            <a:avLst/>
          </a:prstGeom>
          <a:noFill/>
        </p:spPr>
        <p:txBody>
          <a:bodyPr wrap="square" lIns="72000" tIns="36000" rIns="72000" bIns="36000" rtlCol="0" anchor="ctr">
            <a:spAutoFit/>
          </a:bodyPr>
          <a:lstStyle/>
          <a:p>
            <a:pPr algn="ctr" defTabSz="913234">
              <a:lnSpc>
                <a:spcPct val="110000"/>
              </a:lnSpc>
              <a:spcBef>
                <a:spcPts val="2400"/>
              </a:spcBef>
              <a:buClr>
                <a:srgbClr val="222223"/>
              </a:buClr>
            </a:pPr>
            <a:r>
              <a:rPr lang="sr-Latn-RS" sz="1200" b="1" dirty="0">
                <a:solidFill>
                  <a:srgbClr val="222223"/>
                </a:solidFill>
              </a:rPr>
              <a:t>Otkrivanje</a:t>
            </a:r>
            <a:endParaRPr lang="en-US" sz="1200" b="1" dirty="0">
              <a:solidFill>
                <a:srgbClr val="222223"/>
              </a:solidFill>
            </a:endParaRPr>
          </a:p>
        </p:txBody>
      </p:sp>
      <p:sp>
        <p:nvSpPr>
          <p:cNvPr id="16" name="TextBox 15">
            <a:extLst>
              <a:ext uri="{FF2B5EF4-FFF2-40B4-BE49-F238E27FC236}">
                <a16:creationId xmlns:a16="http://schemas.microsoft.com/office/drawing/2014/main" id="{F9C880F5-F4D6-469B-06A6-E330005A76EC}"/>
              </a:ext>
            </a:extLst>
          </p:cNvPr>
          <p:cNvSpPr txBox="1"/>
          <p:nvPr/>
        </p:nvSpPr>
        <p:spPr>
          <a:xfrm>
            <a:off x="6622659" y="1617154"/>
            <a:ext cx="2133600" cy="265705"/>
          </a:xfrm>
          <a:prstGeom prst="rect">
            <a:avLst/>
          </a:prstGeom>
          <a:noFill/>
        </p:spPr>
        <p:txBody>
          <a:bodyPr wrap="square" lIns="72000" tIns="36000" rIns="72000" bIns="36000" rtlCol="0" anchor="ctr">
            <a:spAutoFit/>
          </a:bodyPr>
          <a:lstStyle/>
          <a:p>
            <a:pPr algn="ctr" defTabSz="913234">
              <a:lnSpc>
                <a:spcPct val="110000"/>
              </a:lnSpc>
              <a:spcBef>
                <a:spcPts val="2400"/>
              </a:spcBef>
              <a:buClr>
                <a:srgbClr val="222223"/>
              </a:buClr>
            </a:pPr>
            <a:r>
              <a:rPr lang="sr-Latn-RS" sz="1200" b="1" dirty="0">
                <a:solidFill>
                  <a:srgbClr val="222223"/>
                </a:solidFill>
              </a:rPr>
              <a:t>Plaćanje kazne</a:t>
            </a:r>
            <a:endParaRPr lang="en-US" sz="1200" b="1" dirty="0">
              <a:solidFill>
                <a:srgbClr val="222223"/>
              </a:solidFill>
            </a:endParaRPr>
          </a:p>
        </p:txBody>
      </p:sp>
      <p:sp>
        <p:nvSpPr>
          <p:cNvPr id="17" name="TextBox 16">
            <a:extLst>
              <a:ext uri="{FF2B5EF4-FFF2-40B4-BE49-F238E27FC236}">
                <a16:creationId xmlns:a16="http://schemas.microsoft.com/office/drawing/2014/main" id="{0AD43E3E-0112-03E5-E287-C3CC7360176D}"/>
              </a:ext>
            </a:extLst>
          </p:cNvPr>
          <p:cNvSpPr txBox="1"/>
          <p:nvPr/>
        </p:nvSpPr>
        <p:spPr>
          <a:xfrm>
            <a:off x="3599277" y="1617154"/>
            <a:ext cx="2133600" cy="265705"/>
          </a:xfrm>
          <a:prstGeom prst="rect">
            <a:avLst/>
          </a:prstGeom>
          <a:noFill/>
        </p:spPr>
        <p:txBody>
          <a:bodyPr wrap="square" lIns="72000" tIns="36000" rIns="72000" bIns="36000" rtlCol="0" anchor="ctr">
            <a:spAutoFit/>
          </a:bodyPr>
          <a:lstStyle/>
          <a:p>
            <a:pPr algn="ctr" defTabSz="913234">
              <a:lnSpc>
                <a:spcPct val="110000"/>
              </a:lnSpc>
              <a:spcBef>
                <a:spcPts val="2400"/>
              </a:spcBef>
              <a:buClr>
                <a:srgbClr val="222223"/>
              </a:buClr>
            </a:pPr>
            <a:r>
              <a:rPr lang="sr-Latn-RS" sz="1200" b="1" dirty="0">
                <a:solidFill>
                  <a:srgbClr val="222223"/>
                </a:solidFill>
              </a:rPr>
              <a:t>Kažnjavanje</a:t>
            </a:r>
            <a:endParaRPr lang="en-US" sz="1200" b="1" dirty="0">
              <a:solidFill>
                <a:srgbClr val="222223"/>
              </a:solidFill>
            </a:endParaRPr>
          </a:p>
        </p:txBody>
      </p:sp>
      <p:graphicFrame>
        <p:nvGraphicFramePr>
          <p:cNvPr id="18" name="Chart 17">
            <a:extLst>
              <a:ext uri="{FF2B5EF4-FFF2-40B4-BE49-F238E27FC236}">
                <a16:creationId xmlns:a16="http://schemas.microsoft.com/office/drawing/2014/main" id="{A16E8C96-5E19-DDF3-C8B9-C91EBF1972E3}"/>
              </a:ext>
            </a:extLst>
          </p:cNvPr>
          <p:cNvGraphicFramePr/>
          <p:nvPr>
            <p:extLst>
              <p:ext uri="{D42A27DB-BD31-4B8C-83A1-F6EECF244321}">
                <p14:modId xmlns:p14="http://schemas.microsoft.com/office/powerpoint/2010/main" val="1017485163"/>
              </p:ext>
            </p:extLst>
          </p:nvPr>
        </p:nvGraphicFramePr>
        <p:xfrm>
          <a:off x="137747" y="1899945"/>
          <a:ext cx="2890483" cy="2484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C7D21DBF-5759-5E66-031E-4E0DE70DB961}"/>
              </a:ext>
            </a:extLst>
          </p:cNvPr>
          <p:cNvGraphicFramePr/>
          <p:nvPr>
            <p:extLst>
              <p:ext uri="{D42A27DB-BD31-4B8C-83A1-F6EECF244321}">
                <p14:modId xmlns:p14="http://schemas.microsoft.com/office/powerpoint/2010/main" val="576898248"/>
              </p:ext>
            </p:extLst>
          </p:nvPr>
        </p:nvGraphicFramePr>
        <p:xfrm>
          <a:off x="3052565" y="1916752"/>
          <a:ext cx="2890483" cy="2484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9D59034E-7B32-A124-0E01-E6F8849AC045}"/>
              </a:ext>
            </a:extLst>
          </p:cNvPr>
          <p:cNvGraphicFramePr/>
          <p:nvPr>
            <p:extLst>
              <p:ext uri="{D42A27DB-BD31-4B8C-83A1-F6EECF244321}">
                <p14:modId xmlns:p14="http://schemas.microsoft.com/office/powerpoint/2010/main" val="1945150461"/>
              </p:ext>
            </p:extLst>
          </p:nvPr>
        </p:nvGraphicFramePr>
        <p:xfrm>
          <a:off x="6061415" y="1883138"/>
          <a:ext cx="2890483" cy="24841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49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CFB2D68-4E7E-4546-822B-93203B44F1BF}"/>
              </a:ext>
            </a:extLst>
          </p:cNvPr>
          <p:cNvSpPr>
            <a:spLocks noGrp="1"/>
          </p:cNvSpPr>
          <p:nvPr>
            <p:ph type="title"/>
          </p:nvPr>
        </p:nvSpPr>
        <p:spPr>
          <a:xfrm>
            <a:off x="876300" y="2147737"/>
            <a:ext cx="7353300" cy="848026"/>
          </a:xfrm>
        </p:spPr>
        <p:txBody>
          <a:bodyPr>
            <a:noAutofit/>
          </a:bodyPr>
          <a:lstStyle/>
          <a:p>
            <a:r>
              <a:rPr lang="sr-Latn-RS" sz="3200" dirty="0">
                <a:cs typeface="Arial" panose="020B0604020202020204" pitchFamily="34" charset="0"/>
              </a:rPr>
              <a:t>KAKAV JE UTICAJ </a:t>
            </a:r>
            <a:br>
              <a:rPr lang="sr-Latn-RS" sz="3200" dirty="0">
                <a:cs typeface="Arial" panose="020B0604020202020204" pitchFamily="34" charset="0"/>
              </a:rPr>
            </a:br>
            <a:r>
              <a:rPr lang="sr-Latn-RS" sz="3200" dirty="0">
                <a:cs typeface="Arial" panose="020B0604020202020204" pitchFamily="34" charset="0"/>
              </a:rPr>
              <a:t>NOVE FISKALIZACIJE?</a:t>
            </a:r>
            <a:endParaRPr lang="en-US" sz="3200" dirty="0"/>
          </a:p>
        </p:txBody>
      </p:sp>
      <p:sp>
        <p:nvSpPr>
          <p:cNvPr id="3" name="Rectangle 2">
            <a:extLst>
              <a:ext uri="{FF2B5EF4-FFF2-40B4-BE49-F238E27FC236}">
                <a16:creationId xmlns:a16="http://schemas.microsoft.com/office/drawing/2014/main" id="{1B59740E-F0DD-9A75-46BA-ADF19B0D0FBF}"/>
              </a:ext>
            </a:extLst>
          </p:cNvPr>
          <p:cNvSpPr/>
          <p:nvPr/>
        </p:nvSpPr>
        <p:spPr>
          <a:xfrm>
            <a:off x="5304393" y="30634"/>
            <a:ext cx="3524814" cy="1408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10;&#10;Description automatically generated">
            <a:extLst>
              <a:ext uri="{FF2B5EF4-FFF2-40B4-BE49-F238E27FC236}">
                <a16:creationId xmlns:a16="http://schemas.microsoft.com/office/drawing/2014/main" id="{9FBFBA4C-F32D-3269-49F7-348CD98C1FB3}"/>
              </a:ext>
            </a:extLst>
          </p:cNvPr>
          <p:cNvPicPr>
            <a:picLocks noChangeAspect="1"/>
          </p:cNvPicPr>
          <p:nvPr/>
        </p:nvPicPr>
        <p:blipFill>
          <a:blip r:embed="rId3"/>
          <a:stretch>
            <a:fillRect/>
          </a:stretch>
        </p:blipFill>
        <p:spPr>
          <a:xfrm>
            <a:off x="5304393" y="-14336"/>
            <a:ext cx="3101340" cy="1618370"/>
          </a:xfrm>
          <a:prstGeom prst="rect">
            <a:avLst/>
          </a:prstGeom>
        </p:spPr>
      </p:pic>
      <p:sp>
        <p:nvSpPr>
          <p:cNvPr id="5" name="Rectangle 4">
            <a:extLst>
              <a:ext uri="{FF2B5EF4-FFF2-40B4-BE49-F238E27FC236}">
                <a16:creationId xmlns:a16="http://schemas.microsoft.com/office/drawing/2014/main" id="{C69CCEFC-4817-B5E9-3A7B-B12AF730DA54}"/>
              </a:ext>
            </a:extLst>
          </p:cNvPr>
          <p:cNvSpPr/>
          <p:nvPr/>
        </p:nvSpPr>
        <p:spPr>
          <a:xfrm>
            <a:off x="334880" y="4494966"/>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912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CD8091-0A36-F915-1208-DABDA202ED80}"/>
              </a:ext>
            </a:extLst>
          </p:cNvPr>
          <p:cNvSpPr/>
          <p:nvPr/>
        </p:nvSpPr>
        <p:spPr>
          <a:xfrm>
            <a:off x="334880" y="4502461"/>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a:xfrm>
            <a:off x="990017" y="237067"/>
            <a:ext cx="8180784" cy="444501"/>
          </a:xfrm>
        </p:spPr>
        <p:txBody>
          <a:bodyPr>
            <a:normAutofit fontScale="90000"/>
          </a:bodyPr>
          <a:lstStyle/>
          <a:p>
            <a:pPr lvl="0"/>
            <a:r>
              <a:rPr lang="en-GB" b="0" dirty="0">
                <a:latin typeface="+mn-lt"/>
                <a:cs typeface="Calibri"/>
                <a:sym typeface="Twentieth Century"/>
              </a:rPr>
              <a:t>METODOLOGIJA</a:t>
            </a:r>
          </a:p>
        </p:txBody>
      </p:sp>
      <p:sp>
        <p:nvSpPr>
          <p:cNvPr id="2" name="Content Placeholder 1">
            <a:extLst>
              <a:ext uri="{FF2B5EF4-FFF2-40B4-BE49-F238E27FC236}">
                <a16:creationId xmlns:a16="http://schemas.microsoft.com/office/drawing/2014/main" id="{614F05E8-66EB-9C48-B1D4-ABC6A6132EB3}"/>
              </a:ext>
            </a:extLst>
          </p:cNvPr>
          <p:cNvSpPr>
            <a:spLocks noGrp="1"/>
          </p:cNvSpPr>
          <p:nvPr>
            <p:ph idx="1"/>
          </p:nvPr>
        </p:nvSpPr>
        <p:spPr>
          <a:xfrm>
            <a:off x="457200" y="968055"/>
            <a:ext cx="8189119" cy="3356372"/>
          </a:xfrm>
        </p:spPr>
        <p:txBody>
          <a:bodyPr>
            <a:noAutofit/>
          </a:bodyPr>
          <a:lstStyle/>
          <a:p>
            <a:pPr marL="228600" rtl="0" eaLnBrk="1" fontAlgn="ctr" latinLnBrk="0" hangingPunct="1">
              <a:spcBef>
                <a:spcPts val="0"/>
              </a:spcBef>
              <a:spcAft>
                <a:spcPts val="0"/>
              </a:spcAft>
              <a:tabLst>
                <a:tab pos="457200" algn="l"/>
              </a:tabLst>
            </a:pPr>
            <a:r>
              <a:rPr lang="sr-Latn-CS" sz="1400" b="1" i="0" u="none" strike="noStrike" kern="1200" dirty="0">
                <a:effectLst/>
                <a:latin typeface="+mn-lt"/>
                <a:ea typeface="Times New Roman" panose="02020603050405020304" pitchFamily="18" charset="0"/>
              </a:rPr>
              <a:t>Realizacija: </a:t>
            </a:r>
            <a:r>
              <a:rPr lang="sr-Latn-RS" sz="1400" b="0" i="0" u="none" strike="noStrike" kern="1200" dirty="0">
                <a:effectLst/>
                <a:latin typeface="+mn-lt"/>
                <a:ea typeface="Times New Roman" panose="02020603050405020304" pitchFamily="18" charset="0"/>
              </a:rPr>
              <a:t>I</a:t>
            </a:r>
            <a:r>
              <a:rPr lang="en-US" sz="1400" b="0" i="0" u="none" strike="noStrike" kern="1200" dirty="0" err="1">
                <a:effectLst/>
                <a:latin typeface="+mn-lt"/>
                <a:ea typeface="Times New Roman" panose="02020603050405020304" pitchFamily="18" charset="0"/>
              </a:rPr>
              <a:t>straživanje</a:t>
            </a:r>
            <a:r>
              <a:rPr lang="en-US" sz="1400" b="0" i="0" u="none" strike="noStrike" kern="1200" dirty="0">
                <a:effectLst/>
                <a:latin typeface="+mn-lt"/>
                <a:ea typeface="Times New Roman" panose="02020603050405020304" pitchFamily="18" charset="0"/>
              </a:rPr>
              <a:t> je </a:t>
            </a:r>
            <a:r>
              <a:rPr lang="en-US" sz="1400" b="0" i="0" u="none" strike="noStrike" kern="1200" dirty="0" err="1">
                <a:effectLst/>
                <a:latin typeface="+mn-lt"/>
                <a:ea typeface="Times New Roman" panose="02020603050405020304" pitchFamily="18" charset="0"/>
              </a:rPr>
              <a:t>sprovedeno</a:t>
            </a:r>
            <a:r>
              <a:rPr lang="en-US" sz="1400" b="0" i="0" u="none" strike="noStrike" kern="1200" dirty="0">
                <a:effectLst/>
                <a:latin typeface="+mn-lt"/>
                <a:ea typeface="Times New Roman" panose="02020603050405020304" pitchFamily="18" charset="0"/>
              </a:rPr>
              <a:t> u </a:t>
            </a:r>
            <a:r>
              <a:rPr lang="en-US" sz="1400" b="0" i="0" u="none" strike="noStrike" kern="1200" dirty="0" err="1">
                <a:effectLst/>
                <a:latin typeface="+mn-lt"/>
                <a:ea typeface="Times New Roman" panose="02020603050405020304" pitchFamily="18" charset="0"/>
              </a:rPr>
              <a:t>periodu</a:t>
            </a:r>
            <a:r>
              <a:rPr lang="en-US" sz="1400" b="0" i="0" u="none" strike="noStrike" kern="1200" dirty="0">
                <a:effectLst/>
                <a:latin typeface="+mn-lt"/>
                <a:ea typeface="Times New Roman" panose="02020603050405020304" pitchFamily="18" charset="0"/>
              </a:rPr>
              <a:t> </a:t>
            </a:r>
            <a:r>
              <a:rPr lang="pl-PL" sz="1400" b="0" i="0" u="none" strike="noStrike" kern="1200" dirty="0">
                <a:effectLst/>
                <a:latin typeface="+mn-lt"/>
                <a:ea typeface="Times New Roman" panose="02020603050405020304" pitchFamily="18" charset="0"/>
              </a:rPr>
              <a:t>od 20.4.2022. do 10.6.2022. </a:t>
            </a:r>
            <a:r>
              <a:rPr lang="sr-Latn-RS" sz="1400" b="0" i="0" u="none" strike="noStrike" kern="1200" dirty="0">
                <a:effectLst/>
                <a:latin typeface="+mn-lt"/>
                <a:ea typeface="Times New Roman" panose="02020603050405020304" pitchFamily="18" charset="0"/>
              </a:rPr>
              <a:t>godine</a:t>
            </a:r>
          </a:p>
          <a:p>
            <a:pPr marL="228600" rtl="0" eaLnBrk="1" fontAlgn="ctr" latinLnBrk="0" hangingPunct="1">
              <a:spcBef>
                <a:spcPts val="0"/>
              </a:spcBef>
              <a:spcAft>
                <a:spcPts val="0"/>
              </a:spcAft>
              <a:tabLst>
                <a:tab pos="457200" algn="l"/>
              </a:tabLst>
            </a:pPr>
            <a:endParaRPr lang="sr-Latn-RS" sz="1400" b="0" i="0" u="none" strike="noStrike" kern="1200" dirty="0">
              <a:effectLst/>
              <a:latin typeface="+mn-lt"/>
              <a:ea typeface="Times New Roman" panose="02020603050405020304" pitchFamily="18" charset="0"/>
            </a:endParaRPr>
          </a:p>
          <a:p>
            <a:pPr marL="228600" rtl="0" eaLnBrk="1" fontAlgn="ctr" latinLnBrk="0" hangingPunct="1">
              <a:spcBef>
                <a:spcPts val="0"/>
              </a:spcBef>
              <a:spcAft>
                <a:spcPts val="0"/>
              </a:spcAft>
              <a:tabLst>
                <a:tab pos="457200" algn="l"/>
              </a:tabLst>
            </a:pPr>
            <a:r>
              <a:rPr lang="sr-Latn-CS" sz="1400" b="1" i="0" u="none" strike="noStrike" kern="1200" dirty="0">
                <a:effectLst/>
                <a:latin typeface="+mn-lt"/>
                <a:ea typeface="Times New Roman" panose="02020603050405020304" pitchFamily="18" charset="0"/>
              </a:rPr>
              <a:t>Ciljna populacija: </a:t>
            </a:r>
            <a:r>
              <a:rPr lang="sr-Latn-RS" sz="1400" b="0" i="0" u="none" strike="noStrike" kern="1200" dirty="0">
                <a:effectLst/>
                <a:latin typeface="+mn-lt"/>
                <a:ea typeface="Times New Roman" panose="02020603050405020304" pitchFamily="18" charset="0"/>
              </a:rPr>
              <a:t>P</a:t>
            </a:r>
            <a:r>
              <a:rPr lang="en-US" sz="1400" b="0" i="0" u="none" strike="noStrike" kern="1200" dirty="0" err="1">
                <a:effectLst/>
                <a:latin typeface="+mn-lt"/>
                <a:ea typeface="Times New Roman" panose="02020603050405020304" pitchFamily="18" charset="0"/>
              </a:rPr>
              <a:t>reduzeća</a:t>
            </a:r>
            <a:r>
              <a:rPr lang="sr-Latn-RS" sz="1400" b="0" i="0" u="none" strike="noStrike" kern="1200" dirty="0">
                <a:effectLst/>
                <a:latin typeface="+mn-lt"/>
                <a:ea typeface="Times New Roman" panose="02020603050405020304" pitchFamily="18" charset="0"/>
              </a:rPr>
              <a:t> i preduzetnici</a:t>
            </a:r>
            <a:r>
              <a:rPr lang="en-US" sz="1400" b="0" i="0" u="none" strike="noStrike" kern="1200" dirty="0">
                <a:effectLst/>
                <a:latin typeface="+mn-lt"/>
                <a:ea typeface="Times New Roman" panose="02020603050405020304" pitchFamily="18" charset="0"/>
              </a:rPr>
              <a:t> </a:t>
            </a:r>
            <a:r>
              <a:rPr lang="en-US" sz="1400" b="0" i="0" u="none" strike="noStrike" kern="1200" dirty="0" err="1">
                <a:effectLst/>
                <a:latin typeface="+mn-lt"/>
                <a:ea typeface="Times New Roman" panose="02020603050405020304" pitchFamily="18" charset="0"/>
              </a:rPr>
              <a:t>na</a:t>
            </a:r>
            <a:r>
              <a:rPr lang="en-US" sz="1400" b="0" i="0" u="none" strike="noStrike" kern="1200" dirty="0">
                <a:effectLst/>
                <a:latin typeface="+mn-lt"/>
                <a:ea typeface="Times New Roman" panose="02020603050405020304" pitchFamily="18" charset="0"/>
              </a:rPr>
              <a:t> </a:t>
            </a:r>
            <a:r>
              <a:rPr lang="en-US" sz="1400" b="0" i="0" u="none" strike="noStrike" kern="1200" dirty="0" err="1">
                <a:effectLst/>
                <a:latin typeface="+mn-lt"/>
                <a:ea typeface="Times New Roman" panose="02020603050405020304" pitchFamily="18" charset="0"/>
              </a:rPr>
              <a:t>teritoriji</a:t>
            </a:r>
            <a:r>
              <a:rPr lang="en-US" sz="1400" b="0" i="0" u="none" strike="noStrike" kern="1200" dirty="0">
                <a:effectLst/>
                <a:latin typeface="+mn-lt"/>
                <a:ea typeface="Times New Roman" panose="02020603050405020304" pitchFamily="18" charset="0"/>
              </a:rPr>
              <a:t> </a:t>
            </a:r>
            <a:r>
              <a:rPr lang="en-US" sz="1400" b="0" i="0" u="none" strike="noStrike" kern="1200" dirty="0" err="1">
                <a:effectLst/>
                <a:latin typeface="+mn-lt"/>
                <a:ea typeface="Times New Roman" panose="02020603050405020304" pitchFamily="18" charset="0"/>
              </a:rPr>
              <a:t>Srbije</a:t>
            </a:r>
            <a:r>
              <a:rPr lang="en-US" sz="1400" b="0" i="0" u="none" strike="noStrike" kern="1200" dirty="0">
                <a:effectLst/>
                <a:latin typeface="+mn-lt"/>
                <a:ea typeface="Times New Roman" panose="02020603050405020304" pitchFamily="18" charset="0"/>
              </a:rPr>
              <a:t> </a:t>
            </a:r>
            <a:endParaRPr lang="sr-Latn-RS" sz="1400" b="0" i="0" u="none" strike="noStrike" kern="1200" dirty="0">
              <a:effectLst/>
              <a:latin typeface="+mn-lt"/>
              <a:ea typeface="Times New Roman" panose="02020603050405020304" pitchFamily="18" charset="0"/>
            </a:endParaRPr>
          </a:p>
          <a:p>
            <a:pPr marL="57150" indent="0" rtl="0" eaLnBrk="1" fontAlgn="ctr" latinLnBrk="0" hangingPunct="1">
              <a:spcBef>
                <a:spcPts val="0"/>
              </a:spcBef>
              <a:spcAft>
                <a:spcPts val="0"/>
              </a:spcAft>
              <a:buNone/>
              <a:tabLst>
                <a:tab pos="457200" algn="l"/>
              </a:tabLst>
            </a:pPr>
            <a:endParaRPr lang="sr-Latn-RS" sz="1400" b="0" i="0" u="none" strike="noStrike" kern="1200" dirty="0">
              <a:effectLst/>
              <a:latin typeface="+mn-lt"/>
              <a:ea typeface="Times New Roman" panose="02020603050405020304" pitchFamily="18" charset="0"/>
            </a:endParaRPr>
          </a:p>
          <a:p>
            <a:pPr marL="228600" rtl="0" eaLnBrk="1" fontAlgn="ctr" latinLnBrk="0" hangingPunct="1">
              <a:spcBef>
                <a:spcPts val="0"/>
              </a:spcBef>
              <a:spcAft>
                <a:spcPts val="0"/>
              </a:spcAft>
              <a:tabLst>
                <a:tab pos="457200" algn="l"/>
              </a:tabLst>
            </a:pPr>
            <a:r>
              <a:rPr lang="sr-Latn-CS" sz="1400" b="1" i="0" u="none" strike="noStrike" kern="1200" dirty="0" err="1">
                <a:effectLst/>
                <a:latin typeface="+mn-lt"/>
                <a:ea typeface="Times New Roman" panose="02020603050405020304" pitchFamily="18" charset="0"/>
              </a:rPr>
              <a:t>Uzorački</a:t>
            </a:r>
            <a:r>
              <a:rPr lang="sr-Latn-CS" sz="1400" b="1" i="0" u="none" strike="noStrike" kern="1200" dirty="0">
                <a:effectLst/>
                <a:latin typeface="+mn-lt"/>
                <a:ea typeface="Times New Roman" panose="02020603050405020304" pitchFamily="18" charset="0"/>
              </a:rPr>
              <a:t> okvir: </a:t>
            </a:r>
            <a:r>
              <a:rPr lang="en-US" sz="1400" b="0" i="0" u="none" strike="noStrike" kern="1200" dirty="0">
                <a:effectLst/>
                <a:latin typeface="+mn-lt"/>
                <a:ea typeface="Times New Roman" panose="02020603050405020304" pitchFamily="18" charset="0"/>
              </a:rPr>
              <a:t>Lista </a:t>
            </a:r>
            <a:r>
              <a:rPr lang="en-US" sz="1400" b="0" i="0" u="none" strike="noStrike" kern="1200" dirty="0" err="1">
                <a:effectLst/>
                <a:latin typeface="+mn-lt"/>
                <a:ea typeface="Times New Roman" panose="02020603050405020304" pitchFamily="18" charset="0"/>
              </a:rPr>
              <a:t>svih</a:t>
            </a:r>
            <a:r>
              <a:rPr lang="en-US" sz="1400" b="0" i="0" u="none" strike="noStrike" kern="1200" dirty="0">
                <a:effectLst/>
                <a:latin typeface="+mn-lt"/>
                <a:ea typeface="Times New Roman" panose="02020603050405020304" pitchFamily="18" charset="0"/>
              </a:rPr>
              <a:t> </a:t>
            </a:r>
            <a:r>
              <a:rPr lang="en-US" sz="1400" b="0" i="0" u="none" strike="noStrike" kern="1200" dirty="0" err="1">
                <a:effectLst/>
                <a:latin typeface="+mn-lt"/>
                <a:ea typeface="Times New Roman" panose="02020603050405020304" pitchFamily="18" charset="0"/>
              </a:rPr>
              <a:t>poslovnih</a:t>
            </a:r>
            <a:r>
              <a:rPr lang="en-US" sz="1400" b="0" i="0" u="none" strike="noStrike" kern="1200" dirty="0">
                <a:effectLst/>
                <a:latin typeface="+mn-lt"/>
                <a:ea typeface="Times New Roman" panose="02020603050405020304" pitchFamily="18" charset="0"/>
              </a:rPr>
              <a:t> </a:t>
            </a:r>
            <a:r>
              <a:rPr lang="en-US" sz="1400" b="0" i="0" u="none" strike="noStrike" kern="1200" dirty="0" err="1">
                <a:effectLst/>
                <a:latin typeface="+mn-lt"/>
                <a:ea typeface="Times New Roman" panose="02020603050405020304" pitchFamily="18" charset="0"/>
              </a:rPr>
              <a:t>entiteta</a:t>
            </a:r>
            <a:r>
              <a:rPr lang="sr-Latn-RS" sz="1400" b="0" i="0" u="none" strike="noStrike" kern="1200" dirty="0">
                <a:effectLst/>
                <a:latin typeface="+mn-lt"/>
                <a:ea typeface="Times New Roman" panose="02020603050405020304" pitchFamily="18" charset="0"/>
              </a:rPr>
              <a:t> (preduzeća i preduzetnika)</a:t>
            </a:r>
            <a:r>
              <a:rPr lang="en-US" sz="1400" b="0" i="0" u="none" strike="noStrike" kern="1200" dirty="0">
                <a:effectLst/>
                <a:latin typeface="+mn-lt"/>
                <a:ea typeface="Times New Roman" panose="02020603050405020304" pitchFamily="18" charset="0"/>
              </a:rPr>
              <a:t> koji </a:t>
            </a:r>
            <a:r>
              <a:rPr lang="en-US" sz="1400" b="0" i="0" u="none" strike="noStrike" kern="1200" dirty="0" err="1">
                <a:effectLst/>
                <a:latin typeface="+mn-lt"/>
                <a:ea typeface="Times New Roman" panose="02020603050405020304" pitchFamily="18" charset="0"/>
              </a:rPr>
              <a:t>su</a:t>
            </a:r>
            <a:r>
              <a:rPr lang="en-US" sz="1400" b="0" i="0" u="none" strike="noStrike" kern="1200" dirty="0">
                <a:effectLst/>
                <a:latin typeface="+mn-lt"/>
                <a:ea typeface="Times New Roman" panose="02020603050405020304" pitchFamily="18" charset="0"/>
              </a:rPr>
              <a:t> </a:t>
            </a:r>
            <a:r>
              <a:rPr lang="en-US" sz="1400" b="0" i="0" u="none" strike="noStrike" kern="1200" dirty="0" err="1">
                <a:effectLst/>
                <a:latin typeface="+mn-lt"/>
                <a:ea typeface="Times New Roman" panose="02020603050405020304" pitchFamily="18" charset="0"/>
              </a:rPr>
              <a:t>registrovani</a:t>
            </a:r>
            <a:r>
              <a:rPr lang="en-US" sz="1400" b="0" i="0" u="none" strike="noStrike" kern="1200" dirty="0">
                <a:effectLst/>
                <a:latin typeface="+mn-lt"/>
                <a:ea typeface="Times New Roman" panose="02020603050405020304" pitchFamily="18" charset="0"/>
              </a:rPr>
              <a:t> u </a:t>
            </a:r>
            <a:r>
              <a:rPr lang="en-US" sz="1400" b="0" i="0" u="none" strike="noStrike" kern="1200" dirty="0" err="1">
                <a:effectLst/>
                <a:latin typeface="+mn-lt"/>
                <a:ea typeface="Times New Roman" panose="02020603050405020304" pitchFamily="18" charset="0"/>
              </a:rPr>
              <a:t>Agenciji</a:t>
            </a:r>
            <a:r>
              <a:rPr lang="en-US" sz="1400" b="0" i="0" u="none" strike="noStrike" kern="1200" dirty="0">
                <a:effectLst/>
                <a:latin typeface="+mn-lt"/>
                <a:ea typeface="Times New Roman" panose="02020603050405020304" pitchFamily="18" charset="0"/>
              </a:rPr>
              <a:t> za </a:t>
            </a:r>
            <a:r>
              <a:rPr lang="en-US" sz="1400" b="0" i="0" u="none" strike="noStrike" kern="1200" dirty="0" err="1">
                <a:effectLst/>
                <a:latin typeface="+mn-lt"/>
                <a:ea typeface="Times New Roman" panose="02020603050405020304" pitchFamily="18" charset="0"/>
              </a:rPr>
              <a:t>privredne</a:t>
            </a:r>
            <a:r>
              <a:rPr lang="en-US" sz="1400" b="0" i="0" u="none" strike="noStrike" kern="1200" dirty="0">
                <a:effectLst/>
                <a:latin typeface="+mn-lt"/>
                <a:ea typeface="Times New Roman" panose="02020603050405020304" pitchFamily="18" charset="0"/>
              </a:rPr>
              <a:t> </a:t>
            </a:r>
            <a:r>
              <a:rPr lang="en-US" sz="1400" b="0" i="0" u="none" strike="noStrike" kern="1200" dirty="0" err="1">
                <a:effectLst/>
                <a:latin typeface="+mn-lt"/>
                <a:ea typeface="Times New Roman" panose="02020603050405020304" pitchFamily="18" charset="0"/>
              </a:rPr>
              <a:t>registre</a:t>
            </a:r>
            <a:r>
              <a:rPr lang="en-US" sz="1400" b="0" i="0" u="none" strike="noStrike" kern="1200" dirty="0">
                <a:effectLst/>
                <a:latin typeface="+mn-lt"/>
                <a:ea typeface="Times New Roman" panose="02020603050405020304" pitchFamily="18" charset="0"/>
              </a:rPr>
              <a:t> (20</a:t>
            </a:r>
            <a:r>
              <a:rPr lang="sr-Latn-RS" sz="1400" b="0" i="0" u="none" strike="noStrike" kern="1200" dirty="0">
                <a:effectLst/>
                <a:latin typeface="+mn-lt"/>
                <a:ea typeface="Times New Roman" panose="02020603050405020304" pitchFamily="18" charset="0"/>
              </a:rPr>
              <a:t>20</a:t>
            </a:r>
            <a:r>
              <a:rPr lang="en-US" sz="1400" b="0" i="0" u="none" strike="noStrike" kern="1200" dirty="0">
                <a:effectLst/>
                <a:latin typeface="+mn-lt"/>
                <a:ea typeface="Times New Roman" panose="02020603050405020304" pitchFamily="18" charset="0"/>
              </a:rPr>
              <a:t>)</a:t>
            </a:r>
            <a:endParaRPr lang="sr-Latn-RS" sz="1400" b="0" i="0" u="none" strike="noStrike" kern="1200" dirty="0">
              <a:effectLst/>
              <a:latin typeface="+mn-lt"/>
              <a:ea typeface="Times New Roman" panose="02020603050405020304" pitchFamily="18" charset="0"/>
            </a:endParaRPr>
          </a:p>
          <a:p>
            <a:pPr marL="228600" rtl="0" eaLnBrk="1" fontAlgn="ctr" latinLnBrk="0" hangingPunct="1">
              <a:spcBef>
                <a:spcPts val="0"/>
              </a:spcBef>
              <a:spcAft>
                <a:spcPts val="0"/>
              </a:spcAft>
              <a:tabLst>
                <a:tab pos="457200" algn="l"/>
              </a:tabLst>
            </a:pPr>
            <a:endParaRPr lang="sr-Latn-RS" sz="1400" b="0" i="0" u="none" strike="noStrike" kern="1200" dirty="0">
              <a:effectLst/>
              <a:latin typeface="+mn-lt"/>
              <a:ea typeface="Times New Roman" panose="02020603050405020304" pitchFamily="18" charset="0"/>
            </a:endParaRPr>
          </a:p>
          <a:p>
            <a:pPr marL="228600" rtl="0" eaLnBrk="1" fontAlgn="ctr" latinLnBrk="0" hangingPunct="1">
              <a:spcBef>
                <a:spcPts val="0"/>
              </a:spcBef>
              <a:spcAft>
                <a:spcPts val="0"/>
              </a:spcAft>
              <a:tabLst>
                <a:tab pos="457200" algn="l"/>
              </a:tabLst>
            </a:pPr>
            <a:r>
              <a:rPr lang="sr-Latn-CS" sz="1400" b="1" i="0" u="none" strike="noStrike" kern="1200" dirty="0">
                <a:effectLst/>
                <a:latin typeface="+mn-lt"/>
                <a:ea typeface="Times New Roman" panose="02020603050405020304" pitchFamily="18" charset="0"/>
              </a:rPr>
              <a:t>Veličina uzorka: </a:t>
            </a:r>
            <a:r>
              <a:rPr lang="sr-Latn-RS" sz="1400" b="0" i="0" u="none" strike="noStrike" kern="1200" dirty="0">
                <a:effectLst/>
                <a:latin typeface="+mn-lt"/>
                <a:ea typeface="Times New Roman" panose="02020603050405020304" pitchFamily="18" charset="0"/>
              </a:rPr>
              <a:t>1040 poslovna entiteta</a:t>
            </a:r>
          </a:p>
          <a:p>
            <a:pPr marL="228600" rtl="0" eaLnBrk="1" fontAlgn="ctr" latinLnBrk="0" hangingPunct="1">
              <a:spcBef>
                <a:spcPts val="0"/>
              </a:spcBef>
              <a:spcAft>
                <a:spcPts val="0"/>
              </a:spcAft>
              <a:tabLst>
                <a:tab pos="457200" algn="l"/>
              </a:tabLst>
            </a:pPr>
            <a:endParaRPr lang="sr-Latn-CS" sz="1400" b="1" i="0" u="none" strike="noStrike" kern="1200" dirty="0">
              <a:effectLst/>
              <a:latin typeface="+mn-lt"/>
              <a:ea typeface="Times New Roman" panose="02020603050405020304" pitchFamily="18" charset="0"/>
            </a:endParaRPr>
          </a:p>
          <a:p>
            <a:pPr marL="228600" rtl="0" eaLnBrk="1" fontAlgn="ctr" latinLnBrk="0" hangingPunct="1">
              <a:spcBef>
                <a:spcPts val="0"/>
              </a:spcBef>
              <a:spcAft>
                <a:spcPts val="0"/>
              </a:spcAft>
              <a:tabLst>
                <a:tab pos="457200" algn="l"/>
              </a:tabLst>
            </a:pPr>
            <a:r>
              <a:rPr lang="sr-Latn-CS" sz="1400" b="1" i="0" u="none" strike="noStrike" kern="1200" dirty="0">
                <a:effectLst/>
                <a:latin typeface="+mn-lt"/>
                <a:ea typeface="Times New Roman" panose="02020603050405020304" pitchFamily="18" charset="0"/>
              </a:rPr>
              <a:t>Tip uzorka: </a:t>
            </a:r>
            <a:r>
              <a:rPr lang="sr-Latn-RS" sz="1400" b="0" i="0" u="none" strike="noStrike" kern="1200" dirty="0">
                <a:effectLst/>
                <a:latin typeface="+mn-lt"/>
                <a:ea typeface="Times New Roman" panose="02020603050405020304" pitchFamily="18" charset="0"/>
              </a:rPr>
              <a:t>J</a:t>
            </a:r>
            <a:r>
              <a:rPr lang="en-US" sz="1400" b="0" i="0" u="none" strike="noStrike" kern="1200" dirty="0" err="1">
                <a:effectLst/>
                <a:latin typeface="+mn-lt"/>
                <a:ea typeface="Times New Roman" panose="02020603050405020304" pitchFamily="18" charset="0"/>
              </a:rPr>
              <a:t>ednoetapni</a:t>
            </a:r>
            <a:r>
              <a:rPr lang="en-US" sz="1400" b="0" i="0" u="none" strike="noStrike" kern="1200" dirty="0">
                <a:effectLst/>
                <a:latin typeface="+mn-lt"/>
                <a:ea typeface="Times New Roman" panose="02020603050405020304" pitchFamily="18" charset="0"/>
              </a:rPr>
              <a:t> </a:t>
            </a:r>
            <a:r>
              <a:rPr lang="en-US" sz="1400" b="0" i="0" u="none" strike="noStrike" kern="1200" dirty="0" err="1">
                <a:effectLst/>
                <a:latin typeface="+mn-lt"/>
                <a:ea typeface="Times New Roman" panose="02020603050405020304" pitchFamily="18" charset="0"/>
              </a:rPr>
              <a:t>stratifikovani</a:t>
            </a:r>
            <a:r>
              <a:rPr lang="en-US" sz="1400" b="0" i="0" u="none" strike="noStrike" kern="1200" dirty="0">
                <a:effectLst/>
                <a:latin typeface="+mn-lt"/>
                <a:ea typeface="Times New Roman" panose="02020603050405020304" pitchFamily="18" charset="0"/>
              </a:rPr>
              <a:t>, </a:t>
            </a:r>
            <a:r>
              <a:rPr lang="en-US" sz="1400" b="1" i="0" u="sng" strike="noStrike" kern="1200" dirty="0" err="1">
                <a:effectLst/>
                <a:latin typeface="+mn-lt"/>
                <a:ea typeface="Times New Roman" panose="02020603050405020304" pitchFamily="18" charset="0"/>
              </a:rPr>
              <a:t>reprezentativan</a:t>
            </a:r>
            <a:r>
              <a:rPr lang="en-US" sz="1400" b="1" i="0" u="sng" strike="noStrike" kern="1200" dirty="0">
                <a:effectLst/>
                <a:latin typeface="+mn-lt"/>
                <a:ea typeface="Times New Roman" panose="02020603050405020304" pitchFamily="18" charset="0"/>
              </a:rPr>
              <a:t> za </a:t>
            </a:r>
            <a:r>
              <a:rPr lang="en-US" sz="1400" b="1" i="0" u="sng" strike="noStrike" kern="1200" dirty="0" err="1">
                <a:effectLst/>
                <a:latin typeface="+mn-lt"/>
                <a:ea typeface="Times New Roman" panose="02020603050405020304" pitchFamily="18" charset="0"/>
              </a:rPr>
              <a:t>domen</a:t>
            </a:r>
            <a:r>
              <a:rPr lang="en-US" sz="1400" b="1" i="0" u="sng" strike="noStrike" kern="1200" dirty="0">
                <a:effectLst/>
                <a:latin typeface="+mn-lt"/>
                <a:ea typeface="Times New Roman" panose="02020603050405020304" pitchFamily="18" charset="0"/>
              </a:rPr>
              <a:t> </a:t>
            </a:r>
            <a:r>
              <a:rPr lang="en-US" sz="1400" b="1" i="0" u="sng" strike="noStrike" kern="1200" dirty="0" err="1">
                <a:effectLst/>
                <a:latin typeface="+mn-lt"/>
                <a:ea typeface="Times New Roman" panose="02020603050405020304" pitchFamily="18" charset="0"/>
              </a:rPr>
              <a:t>preduzeća</a:t>
            </a:r>
            <a:r>
              <a:rPr lang="en-US" sz="1400" b="1" i="0" u="sng" strike="noStrike" kern="1200" dirty="0">
                <a:effectLst/>
                <a:latin typeface="+mn-lt"/>
                <a:ea typeface="Times New Roman" panose="02020603050405020304" pitchFamily="18" charset="0"/>
              </a:rPr>
              <a:t> i </a:t>
            </a:r>
            <a:r>
              <a:rPr lang="en-US" sz="1400" b="1" i="0" u="sng" strike="noStrike" kern="1200" dirty="0" err="1">
                <a:effectLst/>
                <a:latin typeface="+mn-lt"/>
                <a:ea typeface="Times New Roman" panose="02020603050405020304" pitchFamily="18" charset="0"/>
              </a:rPr>
              <a:t>preduzetnika</a:t>
            </a:r>
            <a:r>
              <a:rPr lang="en-US" sz="1400" b="1" i="0" u="sng" strike="noStrike" kern="1200" dirty="0">
                <a:effectLst/>
                <a:latin typeface="+mn-lt"/>
                <a:ea typeface="Times New Roman" panose="02020603050405020304" pitchFamily="18" charset="0"/>
              </a:rPr>
              <a:t> </a:t>
            </a:r>
            <a:r>
              <a:rPr lang="en-US" sz="1400" b="1" i="0" u="sng" strike="noStrike" kern="1200" dirty="0" err="1">
                <a:effectLst/>
                <a:latin typeface="+mn-lt"/>
                <a:ea typeface="Times New Roman" panose="02020603050405020304" pitchFamily="18" charset="0"/>
              </a:rPr>
              <a:t>registrovanih</a:t>
            </a:r>
            <a:r>
              <a:rPr lang="en-US" sz="1400" b="1" i="0" u="sng" strike="noStrike" kern="1200" dirty="0">
                <a:effectLst/>
                <a:latin typeface="+mn-lt"/>
                <a:ea typeface="Times New Roman" panose="02020603050405020304" pitchFamily="18" charset="0"/>
              </a:rPr>
              <a:t> u </a:t>
            </a:r>
            <a:r>
              <a:rPr lang="en-US" sz="1400" b="1" i="0" u="sng" strike="noStrike" kern="1200" dirty="0" err="1">
                <a:effectLst/>
                <a:latin typeface="+mn-lt"/>
                <a:ea typeface="Times New Roman" panose="02020603050405020304" pitchFamily="18" charset="0"/>
              </a:rPr>
              <a:t>Srbij</a:t>
            </a:r>
            <a:r>
              <a:rPr lang="sr-Latn-RS" sz="1400" b="1" i="0" u="sng" strike="noStrike" kern="1200" dirty="0">
                <a:effectLst/>
                <a:latin typeface="+mn-lt"/>
                <a:ea typeface="Times New Roman" panose="02020603050405020304" pitchFamily="18" charset="0"/>
              </a:rPr>
              <a:t>i</a:t>
            </a:r>
          </a:p>
          <a:p>
            <a:pPr marL="228600" rtl="0" eaLnBrk="1" fontAlgn="ctr" latinLnBrk="0" hangingPunct="1">
              <a:spcBef>
                <a:spcPts val="0"/>
              </a:spcBef>
              <a:spcAft>
                <a:spcPts val="0"/>
              </a:spcAft>
              <a:tabLst>
                <a:tab pos="457200" algn="l"/>
              </a:tabLst>
            </a:pPr>
            <a:endParaRPr lang="sr-Latn-RS" sz="1400" b="1" i="0" u="sng" strike="noStrike" kern="1200" dirty="0">
              <a:effectLst/>
              <a:latin typeface="+mn-lt"/>
              <a:ea typeface="Times New Roman" panose="02020603050405020304" pitchFamily="18" charset="0"/>
            </a:endParaRPr>
          </a:p>
          <a:p>
            <a:pPr marL="228600" rtl="0" eaLnBrk="1" fontAlgn="ctr" latinLnBrk="0" hangingPunct="1">
              <a:spcBef>
                <a:spcPts val="0"/>
              </a:spcBef>
              <a:spcAft>
                <a:spcPts val="0"/>
              </a:spcAft>
              <a:tabLst>
                <a:tab pos="457200" algn="l"/>
              </a:tabLst>
            </a:pPr>
            <a:r>
              <a:rPr lang="sr-Latn-CS" sz="1400" b="1" i="0" u="none" strike="noStrike" kern="1200" dirty="0" err="1">
                <a:effectLst/>
                <a:latin typeface="+mn-lt"/>
                <a:ea typeface="Times New Roman" panose="02020603050405020304" pitchFamily="18" charset="0"/>
              </a:rPr>
              <a:t>Stratifikacija</a:t>
            </a:r>
            <a:r>
              <a:rPr lang="sr-Latn-CS" sz="1400" b="1" i="0" u="none" strike="noStrike" kern="1200" dirty="0">
                <a:effectLst/>
                <a:latin typeface="+mn-lt"/>
                <a:ea typeface="Times New Roman" panose="02020603050405020304" pitchFamily="18" charset="0"/>
              </a:rPr>
              <a:t>: </a:t>
            </a:r>
            <a:r>
              <a:rPr lang="sr-Latn-RS" sz="1400" b="0" i="0" u="none" strike="noStrike" kern="1200" dirty="0">
                <a:effectLst/>
                <a:latin typeface="+mn-lt"/>
                <a:ea typeface="Times New Roman" panose="02020603050405020304" pitchFamily="18" charset="0"/>
              </a:rPr>
              <a:t>P</a:t>
            </a:r>
            <a:r>
              <a:rPr lang="it-IT" sz="1400" b="0" i="0" u="none" strike="noStrike" kern="1200" dirty="0">
                <a:effectLst/>
                <a:latin typeface="+mn-lt"/>
                <a:ea typeface="Times New Roman" panose="02020603050405020304" pitchFamily="18" charset="0"/>
              </a:rPr>
              <a:t>rema </a:t>
            </a:r>
            <a:r>
              <a:rPr lang="it-IT" sz="1400" b="0" i="0" u="none" strike="noStrike" kern="1200" dirty="0" err="1">
                <a:effectLst/>
                <a:latin typeface="+mn-lt"/>
                <a:ea typeface="Times New Roman" panose="02020603050405020304" pitchFamily="18" charset="0"/>
              </a:rPr>
              <a:t>regionu</a:t>
            </a:r>
            <a:r>
              <a:rPr lang="it-IT" sz="1400" b="0" i="0" u="none" strike="noStrike" kern="1200" dirty="0">
                <a:effectLst/>
                <a:latin typeface="+mn-lt"/>
                <a:ea typeface="Times New Roman" panose="02020603050405020304" pitchFamily="18" charset="0"/>
              </a:rPr>
              <a:t>, </a:t>
            </a:r>
            <a:r>
              <a:rPr lang="it-IT" sz="1400" b="0" i="0" u="none" strike="noStrike" kern="1200" dirty="0" err="1">
                <a:effectLst/>
                <a:latin typeface="+mn-lt"/>
                <a:ea typeface="Times New Roman" panose="02020603050405020304" pitchFamily="18" charset="0"/>
              </a:rPr>
              <a:t>delatnosti</a:t>
            </a:r>
            <a:r>
              <a:rPr lang="it-IT" sz="1400" b="0" i="0" u="none" strike="noStrike" kern="1200" dirty="0">
                <a:effectLst/>
                <a:latin typeface="+mn-lt"/>
                <a:ea typeface="Times New Roman" panose="02020603050405020304" pitchFamily="18" charset="0"/>
              </a:rPr>
              <a:t> i </a:t>
            </a:r>
            <a:r>
              <a:rPr lang="it-IT" sz="1400" b="0" i="0" u="none" strike="noStrike" kern="1200" dirty="0" err="1">
                <a:effectLst/>
                <a:latin typeface="+mn-lt"/>
                <a:ea typeface="Times New Roman" panose="02020603050405020304" pitchFamily="18" charset="0"/>
              </a:rPr>
              <a:t>veličini</a:t>
            </a:r>
            <a:r>
              <a:rPr lang="it-IT" sz="1400" b="0" i="0" u="none" strike="noStrike" kern="1200" dirty="0">
                <a:effectLst/>
                <a:latin typeface="+mn-lt"/>
                <a:ea typeface="Times New Roman" panose="02020603050405020304" pitchFamily="18" charset="0"/>
              </a:rPr>
              <a:t> </a:t>
            </a:r>
            <a:r>
              <a:rPr lang="it-IT" sz="1400" b="0" i="0" u="none" strike="noStrike" kern="1200" dirty="0" err="1">
                <a:effectLst/>
                <a:latin typeface="+mn-lt"/>
                <a:ea typeface="Times New Roman" panose="02020603050405020304" pitchFamily="18" charset="0"/>
              </a:rPr>
              <a:t>poslovnih</a:t>
            </a:r>
            <a:r>
              <a:rPr lang="it-IT" sz="1400" b="0" i="0" u="none" strike="noStrike" kern="1200" dirty="0">
                <a:effectLst/>
                <a:latin typeface="+mn-lt"/>
                <a:ea typeface="Times New Roman" panose="02020603050405020304" pitchFamily="18" charset="0"/>
              </a:rPr>
              <a:t> </a:t>
            </a:r>
            <a:r>
              <a:rPr lang="it-IT" sz="1400" b="0" i="0" u="none" strike="noStrike" kern="1200" dirty="0" err="1">
                <a:effectLst/>
                <a:latin typeface="+mn-lt"/>
                <a:ea typeface="Times New Roman" panose="02020603050405020304" pitchFamily="18" charset="0"/>
              </a:rPr>
              <a:t>entiteta</a:t>
            </a:r>
            <a:r>
              <a:rPr lang="it-IT" sz="1400" b="0" i="0" u="none" strike="noStrike" kern="1200" dirty="0">
                <a:effectLst/>
                <a:latin typeface="+mn-lt"/>
                <a:ea typeface="Times New Roman" panose="02020603050405020304" pitchFamily="18" charset="0"/>
              </a:rPr>
              <a:t> </a:t>
            </a:r>
            <a:r>
              <a:rPr lang="sr-Latn-RS" sz="1400" b="0" i="0" u="none" strike="noStrike" kern="1200" dirty="0">
                <a:effectLst/>
                <a:latin typeface="+mn-lt"/>
                <a:ea typeface="Times New Roman" panose="02020603050405020304" pitchFamily="18" charset="0"/>
              </a:rPr>
              <a:t>i tipu (privredno društvo, preduzetnik)</a:t>
            </a:r>
          </a:p>
          <a:p>
            <a:pPr marL="228600" rtl="0" eaLnBrk="1" fontAlgn="ctr" latinLnBrk="0" hangingPunct="1">
              <a:spcBef>
                <a:spcPts val="0"/>
              </a:spcBef>
              <a:spcAft>
                <a:spcPts val="0"/>
              </a:spcAft>
              <a:tabLst>
                <a:tab pos="457200" algn="l"/>
              </a:tabLst>
            </a:pPr>
            <a:endParaRPr lang="sr-Latn-RS" sz="1400" dirty="0">
              <a:latin typeface="+mn-lt"/>
              <a:ea typeface="Times New Roman" panose="02020603050405020304" pitchFamily="18" charset="0"/>
            </a:endParaRPr>
          </a:p>
          <a:p>
            <a:pPr marL="228600" rtl="0" eaLnBrk="1" fontAlgn="ctr" latinLnBrk="0" hangingPunct="1">
              <a:spcBef>
                <a:spcPts val="0"/>
              </a:spcBef>
              <a:spcAft>
                <a:spcPts val="0"/>
              </a:spcAft>
              <a:tabLst>
                <a:tab pos="457200" algn="l"/>
              </a:tabLst>
            </a:pPr>
            <a:r>
              <a:rPr lang="sr-Latn-CS" sz="1400" b="1" i="0" u="none" strike="noStrike" kern="1200" dirty="0">
                <a:effectLst/>
                <a:latin typeface="+mn-lt"/>
                <a:ea typeface="Times New Roman" panose="02020603050405020304" pitchFamily="18" charset="0"/>
              </a:rPr>
              <a:t>Metod prikupljanja podataka: </a:t>
            </a:r>
            <a:r>
              <a:rPr lang="en-US" sz="1400" b="0" i="0" u="none" strike="noStrike" kern="1200" dirty="0" err="1">
                <a:effectLst/>
                <a:latin typeface="+mn-lt"/>
              </a:rPr>
              <a:t>Intervjui</a:t>
            </a:r>
            <a:r>
              <a:rPr lang="en-US" sz="1400" b="0" i="0" u="none" strike="noStrike" kern="1200" dirty="0">
                <a:effectLst/>
                <a:latin typeface="+mn-lt"/>
              </a:rPr>
              <a:t> </a:t>
            </a:r>
            <a:r>
              <a:rPr lang="en-US" sz="1400" b="0" i="0" u="none" strike="noStrike" kern="1200" dirty="0" err="1">
                <a:effectLst/>
                <a:latin typeface="+mn-lt"/>
              </a:rPr>
              <a:t>licem</a:t>
            </a:r>
            <a:r>
              <a:rPr lang="en-US" sz="1400" b="0" i="0" u="none" strike="noStrike" kern="1200" dirty="0">
                <a:effectLst/>
                <a:latin typeface="+mn-lt"/>
              </a:rPr>
              <a:t>-u-lice</a:t>
            </a:r>
            <a:endParaRPr lang="sr-Latn-RS" sz="1400" b="0" i="0" u="none" strike="noStrike" kern="1200" dirty="0">
              <a:effectLst/>
              <a:latin typeface="+mn-lt"/>
            </a:endParaRPr>
          </a:p>
          <a:p>
            <a:pPr marL="228600" rtl="0" eaLnBrk="1" fontAlgn="ctr" latinLnBrk="0" hangingPunct="1">
              <a:spcBef>
                <a:spcPts val="0"/>
              </a:spcBef>
              <a:spcAft>
                <a:spcPts val="0"/>
              </a:spcAft>
              <a:tabLst>
                <a:tab pos="457200" algn="l"/>
              </a:tabLst>
            </a:pPr>
            <a:endParaRPr lang="sr-Latn-RS" sz="1400" b="1" i="0" u="none" strike="noStrike" kern="1200" dirty="0">
              <a:effectLst/>
              <a:latin typeface="+mn-lt"/>
              <a:ea typeface="Times New Roman" panose="02020603050405020304" pitchFamily="18" charset="0"/>
            </a:endParaRPr>
          </a:p>
          <a:p>
            <a:pPr marL="228600" rtl="0" eaLnBrk="1" fontAlgn="ctr" latinLnBrk="0" hangingPunct="1">
              <a:spcBef>
                <a:spcPts val="0"/>
              </a:spcBef>
              <a:spcAft>
                <a:spcPts val="0"/>
              </a:spcAft>
              <a:tabLst>
                <a:tab pos="457200" algn="l"/>
              </a:tabLst>
            </a:pPr>
            <a:r>
              <a:rPr lang="en-US" sz="1400" b="1" i="0" u="none" strike="noStrike" kern="1200" dirty="0" err="1">
                <a:effectLst/>
                <a:latin typeface="+mn-lt"/>
                <a:ea typeface="Times New Roman" panose="02020603050405020304" pitchFamily="18" charset="0"/>
              </a:rPr>
              <a:t>Prosečno</a:t>
            </a:r>
            <a:r>
              <a:rPr lang="en-US" sz="1400" b="1" i="0" u="none" strike="noStrike" kern="1200" dirty="0">
                <a:effectLst/>
                <a:latin typeface="+mn-lt"/>
                <a:ea typeface="Times New Roman" panose="02020603050405020304" pitchFamily="18" charset="0"/>
              </a:rPr>
              <a:t> </a:t>
            </a:r>
            <a:r>
              <a:rPr lang="en-US" sz="1400" b="1" i="0" u="none" strike="noStrike" kern="1200" dirty="0" err="1">
                <a:effectLst/>
                <a:latin typeface="+mn-lt"/>
                <a:ea typeface="Times New Roman" panose="02020603050405020304" pitchFamily="18" charset="0"/>
              </a:rPr>
              <a:t>trajanje</a:t>
            </a:r>
            <a:r>
              <a:rPr lang="en-US" sz="1400" b="1" i="0" u="none" strike="noStrike" kern="1200" dirty="0">
                <a:effectLst/>
                <a:latin typeface="+mn-lt"/>
                <a:ea typeface="Times New Roman" panose="02020603050405020304" pitchFamily="18" charset="0"/>
              </a:rPr>
              <a:t> </a:t>
            </a:r>
            <a:r>
              <a:rPr lang="en-US" sz="1400" b="1" i="0" u="none" strike="noStrike" kern="1200" dirty="0" err="1">
                <a:effectLst/>
                <a:latin typeface="+mn-lt"/>
                <a:ea typeface="Times New Roman" panose="02020603050405020304" pitchFamily="18" charset="0"/>
              </a:rPr>
              <a:t>intervjua</a:t>
            </a:r>
            <a:r>
              <a:rPr lang="sr-Latn-CS" sz="1400" b="1" i="0" u="none" strike="noStrike" kern="1200" dirty="0">
                <a:effectLst/>
                <a:latin typeface="+mn-lt"/>
                <a:ea typeface="Times New Roman" panose="02020603050405020304" pitchFamily="18" charset="0"/>
              </a:rPr>
              <a:t>: </a:t>
            </a:r>
            <a:r>
              <a:rPr lang="sr-Latn-RS" sz="1400" b="0" i="0" u="none" strike="noStrike" kern="1200" dirty="0">
                <a:effectLst/>
                <a:latin typeface="+mn-lt"/>
                <a:ea typeface="Times New Roman" panose="02020603050405020304" pitchFamily="18" charset="0"/>
              </a:rPr>
              <a:t>35 minuta</a:t>
            </a:r>
            <a:endParaRPr lang="en-GB" sz="1400" b="0" i="0" u="none" strike="noStrike" dirty="0">
              <a:effectLst/>
              <a:latin typeface="+mn-lt"/>
            </a:endParaRPr>
          </a:p>
        </p:txBody>
      </p:sp>
    </p:spTree>
    <p:extLst>
      <p:ext uri="{BB962C8B-B14F-4D97-AF65-F5344CB8AC3E}">
        <p14:creationId xmlns:p14="http://schemas.microsoft.com/office/powerpoint/2010/main" val="23130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E2031-4A89-0432-4FF0-8C8F02209805}"/>
              </a:ext>
            </a:extLst>
          </p:cNvPr>
          <p:cNvSpPr/>
          <p:nvPr/>
        </p:nvSpPr>
        <p:spPr>
          <a:xfrm>
            <a:off x="294596" y="4522722"/>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F7F5FF8-354D-06FB-75F8-54BBBD3CEC6C}"/>
              </a:ext>
            </a:extLst>
          </p:cNvPr>
          <p:cNvSpPr>
            <a:spLocks noGrp="1"/>
          </p:cNvSpPr>
          <p:nvPr>
            <p:ph type="title"/>
          </p:nvPr>
        </p:nvSpPr>
        <p:spPr/>
        <p:txBody>
          <a:bodyPr/>
          <a:lstStyle/>
          <a:p>
            <a:r>
              <a:rPr lang="pt-BR" dirty="0"/>
              <a:t>Sistem fiskalizacije</a:t>
            </a:r>
            <a:endParaRPr lang="en-GB" dirty="0"/>
          </a:p>
        </p:txBody>
      </p:sp>
      <p:sp>
        <p:nvSpPr>
          <p:cNvPr id="3" name="TextBox 2">
            <a:extLst>
              <a:ext uri="{FF2B5EF4-FFF2-40B4-BE49-F238E27FC236}">
                <a16:creationId xmlns:a16="http://schemas.microsoft.com/office/drawing/2014/main" id="{88B28CA2-7E7A-515C-743C-034198CF1781}"/>
              </a:ext>
            </a:extLst>
          </p:cNvPr>
          <p:cNvSpPr txBox="1"/>
          <p:nvPr/>
        </p:nvSpPr>
        <p:spPr>
          <a:xfrm>
            <a:off x="330413" y="840327"/>
            <a:ext cx="8621485" cy="738664"/>
          </a:xfrm>
          <a:prstGeom prst="rect">
            <a:avLst/>
          </a:prstGeom>
          <a:noFill/>
        </p:spPr>
        <p:txBody>
          <a:bodyPr wrap="square">
            <a:spAutoFit/>
          </a:bodyPr>
          <a:lstStyle/>
          <a:p>
            <a:pPr algn="just"/>
            <a:r>
              <a:rPr lang="pl-PL" sz="1400" dirty="0"/>
              <a:t>Dok je oko polovine privrednika već bilo u sistemu fiskalizacije, od ove godine u sistem fiskalizacije ulazi i dodatnih 20% privrednika. Subvencije države najčešće će biti iskorišćene za kupovinu novih uređaja (55%) ili na unapređenje već postojećih fiskalnih kasa (22%). S druge strane, 7% privrednika se nije prijavilo za subvencije države.</a:t>
            </a:r>
          </a:p>
        </p:txBody>
      </p:sp>
      <p:sp>
        <p:nvSpPr>
          <p:cNvPr id="10" name="Text Placeholder 3">
            <a:extLst>
              <a:ext uri="{FF2B5EF4-FFF2-40B4-BE49-F238E27FC236}">
                <a16:creationId xmlns:a16="http://schemas.microsoft.com/office/drawing/2014/main" id="{8EF16C84-F61A-158A-D856-09B1908D3C84}"/>
              </a:ext>
            </a:extLst>
          </p:cNvPr>
          <p:cNvSpPr txBox="1">
            <a:spLocks/>
          </p:cNvSpPr>
          <p:nvPr/>
        </p:nvSpPr>
        <p:spPr bwMode="gray">
          <a:xfrm>
            <a:off x="4676973" y="4797093"/>
            <a:ext cx="4295694" cy="1384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buClr>
                <a:srgbClr val="222223"/>
              </a:buClr>
            </a:pPr>
            <a:r>
              <a:rPr lang="pl-PL" sz="900" b="0" i="1" dirty="0">
                <a:solidFill>
                  <a:srgbClr val="222223"/>
                </a:solidFill>
              </a:rPr>
              <a:t>Na koji način ćete iskorititi subvencije države?</a:t>
            </a:r>
          </a:p>
        </p:txBody>
      </p:sp>
      <p:graphicFrame>
        <p:nvGraphicFramePr>
          <p:cNvPr id="14" name="Chart 13">
            <a:extLst>
              <a:ext uri="{FF2B5EF4-FFF2-40B4-BE49-F238E27FC236}">
                <a16:creationId xmlns:a16="http://schemas.microsoft.com/office/drawing/2014/main" id="{D62ED195-4E7D-4944-B28B-42D07E485E61}"/>
              </a:ext>
            </a:extLst>
          </p:cNvPr>
          <p:cNvGraphicFramePr/>
          <p:nvPr>
            <p:extLst>
              <p:ext uri="{D42A27DB-BD31-4B8C-83A1-F6EECF244321}">
                <p14:modId xmlns:p14="http://schemas.microsoft.com/office/powerpoint/2010/main" val="1321228676"/>
              </p:ext>
            </p:extLst>
          </p:nvPr>
        </p:nvGraphicFramePr>
        <p:xfrm>
          <a:off x="76200" y="1428750"/>
          <a:ext cx="4495800" cy="30116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867D8B2F-80F2-5E7C-4EB7-3A1EC4461DDF}"/>
              </a:ext>
            </a:extLst>
          </p:cNvPr>
          <p:cNvGraphicFramePr/>
          <p:nvPr>
            <p:extLst>
              <p:ext uri="{D42A27DB-BD31-4B8C-83A1-F6EECF244321}">
                <p14:modId xmlns:p14="http://schemas.microsoft.com/office/powerpoint/2010/main" val="757738893"/>
              </p:ext>
            </p:extLst>
          </p:nvPr>
        </p:nvGraphicFramePr>
        <p:xfrm>
          <a:off x="4572000" y="2055245"/>
          <a:ext cx="4245327" cy="2625374"/>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3">
            <a:extLst>
              <a:ext uri="{FF2B5EF4-FFF2-40B4-BE49-F238E27FC236}">
                <a16:creationId xmlns:a16="http://schemas.microsoft.com/office/drawing/2014/main" id="{FC0C9DA3-7E8D-07F4-9D28-88DA18FBA032}"/>
              </a:ext>
            </a:extLst>
          </p:cNvPr>
          <p:cNvSpPr txBox="1">
            <a:spLocks/>
          </p:cNvSpPr>
          <p:nvPr/>
        </p:nvSpPr>
        <p:spPr bwMode="gray">
          <a:xfrm>
            <a:off x="330413" y="4675500"/>
            <a:ext cx="4762498"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pl-PL" sz="900" b="0" i="1" u="none" strike="noStrike" kern="1200" cap="none" spc="0" normalizeH="0" baseline="0" noProof="0" dirty="0">
                <a:ln>
                  <a:noFill/>
                </a:ln>
                <a:solidFill>
                  <a:srgbClr val="222223"/>
                </a:solidFill>
                <a:effectLst/>
                <a:uLnTx/>
                <a:uFillTx/>
                <a:ea typeface="+mn-ea"/>
                <a:cs typeface="+mn-cs"/>
              </a:rPr>
              <a:t>Da li je Vaše preduzeće u sistemu fiskalizacije?</a:t>
            </a:r>
          </a:p>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pl-PL" sz="900" b="0" i="0" u="none" strike="noStrike" kern="1200" cap="none" spc="0" normalizeH="0" baseline="0" noProof="0" dirty="0">
                <a:ln>
                  <a:noFill/>
                </a:ln>
                <a:solidFill>
                  <a:srgbClr val="222223"/>
                </a:solidFill>
                <a:effectLst/>
                <a:uLnTx/>
                <a:uFillTx/>
                <a:ea typeface="+mn-ea"/>
                <a:cs typeface="+mn-cs"/>
              </a:rPr>
              <a:t>Baza: Ukupna ciljna populacija</a:t>
            </a:r>
            <a:r>
              <a:rPr kumimoji="0" lang="pl-PL" sz="900" b="0" i="1" u="none" strike="noStrike" kern="1200" cap="none" spc="0" normalizeH="0" baseline="0" noProof="0" dirty="0">
                <a:ln>
                  <a:noFill/>
                </a:ln>
                <a:solidFill>
                  <a:srgbClr val="222223"/>
                </a:solidFill>
                <a:effectLst/>
                <a:uLnTx/>
                <a:uFillTx/>
                <a:ea typeface="+mn-ea"/>
                <a:cs typeface="+mn-cs"/>
              </a:rPr>
              <a:t> </a:t>
            </a:r>
          </a:p>
        </p:txBody>
      </p:sp>
    </p:spTree>
    <p:extLst>
      <p:ext uri="{BB962C8B-B14F-4D97-AF65-F5344CB8AC3E}">
        <p14:creationId xmlns:p14="http://schemas.microsoft.com/office/powerpoint/2010/main" val="223298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E2031-4A89-0432-4FF0-8C8F02209805}"/>
              </a:ext>
            </a:extLst>
          </p:cNvPr>
          <p:cNvSpPr/>
          <p:nvPr/>
        </p:nvSpPr>
        <p:spPr>
          <a:xfrm>
            <a:off x="294596" y="4522722"/>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F7F5FF8-354D-06FB-75F8-54BBBD3CEC6C}"/>
              </a:ext>
            </a:extLst>
          </p:cNvPr>
          <p:cNvSpPr>
            <a:spLocks noGrp="1"/>
          </p:cNvSpPr>
          <p:nvPr>
            <p:ph type="title"/>
          </p:nvPr>
        </p:nvSpPr>
        <p:spPr/>
        <p:txBody>
          <a:bodyPr/>
          <a:lstStyle/>
          <a:p>
            <a:r>
              <a:rPr lang="pt-BR" dirty="0"/>
              <a:t>Uticaj eFiskalizacije</a:t>
            </a:r>
            <a:endParaRPr lang="en-GB" dirty="0"/>
          </a:p>
        </p:txBody>
      </p:sp>
      <p:sp>
        <p:nvSpPr>
          <p:cNvPr id="3" name="TextBox 2">
            <a:extLst>
              <a:ext uri="{FF2B5EF4-FFF2-40B4-BE49-F238E27FC236}">
                <a16:creationId xmlns:a16="http://schemas.microsoft.com/office/drawing/2014/main" id="{88B28CA2-7E7A-515C-743C-034198CF1781}"/>
              </a:ext>
            </a:extLst>
          </p:cNvPr>
          <p:cNvSpPr txBox="1"/>
          <p:nvPr/>
        </p:nvSpPr>
        <p:spPr>
          <a:xfrm>
            <a:off x="-163285" y="840327"/>
            <a:ext cx="8621485" cy="307777"/>
          </a:xfrm>
          <a:prstGeom prst="rect">
            <a:avLst/>
          </a:prstGeom>
          <a:noFill/>
        </p:spPr>
        <p:txBody>
          <a:bodyPr wrap="square">
            <a:spAutoFit/>
          </a:bodyPr>
          <a:lstStyle/>
          <a:p>
            <a:pPr algn="ctr"/>
            <a:r>
              <a:rPr lang="pl-PL" sz="1400" dirty="0"/>
              <a:t>Polovina privrednika pozitivno ocenjuje novu eFiskalizaciju, dok 24% eFiskalizaciju ocenjuje negativno.</a:t>
            </a:r>
          </a:p>
        </p:txBody>
      </p:sp>
      <p:graphicFrame>
        <p:nvGraphicFramePr>
          <p:cNvPr id="9" name="Chart 8">
            <a:extLst>
              <a:ext uri="{FF2B5EF4-FFF2-40B4-BE49-F238E27FC236}">
                <a16:creationId xmlns:a16="http://schemas.microsoft.com/office/drawing/2014/main" id="{F554592C-0743-2C85-1BA7-959DF554E889}"/>
              </a:ext>
            </a:extLst>
          </p:cNvPr>
          <p:cNvGraphicFramePr/>
          <p:nvPr>
            <p:extLst>
              <p:ext uri="{D42A27DB-BD31-4B8C-83A1-F6EECF244321}">
                <p14:modId xmlns:p14="http://schemas.microsoft.com/office/powerpoint/2010/main" val="3070396178"/>
              </p:ext>
            </p:extLst>
          </p:nvPr>
        </p:nvGraphicFramePr>
        <p:xfrm>
          <a:off x="685800" y="1403594"/>
          <a:ext cx="7772400" cy="324322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3">
            <a:extLst>
              <a:ext uri="{FF2B5EF4-FFF2-40B4-BE49-F238E27FC236}">
                <a16:creationId xmlns:a16="http://schemas.microsoft.com/office/drawing/2014/main" id="{75532227-51A8-7C88-35DB-BBEBC20044AE}"/>
              </a:ext>
            </a:extLst>
          </p:cNvPr>
          <p:cNvSpPr txBox="1">
            <a:spLocks/>
          </p:cNvSpPr>
          <p:nvPr/>
        </p:nvSpPr>
        <p:spPr bwMode="gray">
          <a:xfrm>
            <a:off x="2451748" y="4493661"/>
            <a:ext cx="4240505"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lnSpc>
                <a:spcPct val="100000"/>
              </a:lnSpc>
              <a:spcBef>
                <a:spcPts val="0"/>
              </a:spcBef>
              <a:spcAft>
                <a:spcPts val="0"/>
              </a:spcAft>
            </a:pPr>
            <a:r>
              <a:rPr lang="pl-PL" sz="900" b="0" i="1" dirty="0">
                <a:solidFill>
                  <a:schemeClr val="tx1"/>
                </a:solidFill>
              </a:rPr>
              <a:t>Kako ocenjujete novu eFiskalizaciju?</a:t>
            </a:r>
          </a:p>
          <a:p>
            <a:pPr marL="0" indent="0" algn="ctr">
              <a:lnSpc>
                <a:spcPct val="100000"/>
              </a:lnSpc>
              <a:spcBef>
                <a:spcPts val="0"/>
              </a:spcBef>
              <a:spcAft>
                <a:spcPts val="0"/>
              </a:spcAft>
            </a:pPr>
            <a:r>
              <a:rPr lang="pl-PL" sz="900" b="0" dirty="0">
                <a:solidFill>
                  <a:schemeClr val="tx1"/>
                </a:solidFill>
              </a:rPr>
              <a:t>Baza: Preduzeća koja su u sistemu fiskalizacije (n=413)</a:t>
            </a:r>
          </a:p>
        </p:txBody>
      </p:sp>
    </p:spTree>
    <p:extLst>
      <p:ext uri="{BB962C8B-B14F-4D97-AF65-F5344CB8AC3E}">
        <p14:creationId xmlns:p14="http://schemas.microsoft.com/office/powerpoint/2010/main" val="90216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CFB2D68-4E7E-4546-822B-93203B44F1BF}"/>
              </a:ext>
            </a:extLst>
          </p:cNvPr>
          <p:cNvSpPr>
            <a:spLocks noGrp="1"/>
          </p:cNvSpPr>
          <p:nvPr>
            <p:ph type="title"/>
          </p:nvPr>
        </p:nvSpPr>
        <p:spPr>
          <a:xfrm>
            <a:off x="876300" y="2147737"/>
            <a:ext cx="7353300" cy="848026"/>
          </a:xfrm>
        </p:spPr>
        <p:txBody>
          <a:bodyPr>
            <a:noAutofit/>
          </a:bodyPr>
          <a:lstStyle/>
          <a:p>
            <a:r>
              <a:rPr lang="sr-Latn-RS" sz="3200" dirty="0">
                <a:cs typeface="Arial" panose="020B0604020202020204" pitchFamily="34" charset="0"/>
              </a:rPr>
              <a:t>ZASTUPLJENOST </a:t>
            </a:r>
            <a:br>
              <a:rPr lang="sr-Latn-RS" sz="3200" dirty="0">
                <a:cs typeface="Arial" panose="020B0604020202020204" pitchFamily="34" charset="0"/>
              </a:rPr>
            </a:br>
            <a:r>
              <a:rPr lang="sr-Latn-RS" sz="3200" dirty="0">
                <a:cs typeface="Arial" panose="020B0604020202020204" pitchFamily="34" charset="0"/>
              </a:rPr>
              <a:t>BEZGOTOVINSKOG PLAĆANJA</a:t>
            </a:r>
            <a:endParaRPr lang="en-US" sz="3200" dirty="0"/>
          </a:p>
        </p:txBody>
      </p:sp>
      <p:sp>
        <p:nvSpPr>
          <p:cNvPr id="3" name="Rectangle 2">
            <a:extLst>
              <a:ext uri="{FF2B5EF4-FFF2-40B4-BE49-F238E27FC236}">
                <a16:creationId xmlns:a16="http://schemas.microsoft.com/office/drawing/2014/main" id="{E8D1EDCF-BC6D-49CB-E80E-DE07EEE61B8A}"/>
              </a:ext>
            </a:extLst>
          </p:cNvPr>
          <p:cNvSpPr/>
          <p:nvPr/>
        </p:nvSpPr>
        <p:spPr>
          <a:xfrm>
            <a:off x="5304393" y="30634"/>
            <a:ext cx="3524814" cy="1408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10;&#10;Description automatically generated">
            <a:extLst>
              <a:ext uri="{FF2B5EF4-FFF2-40B4-BE49-F238E27FC236}">
                <a16:creationId xmlns:a16="http://schemas.microsoft.com/office/drawing/2014/main" id="{DECA1819-98D2-545B-AB45-6B54E7217973}"/>
              </a:ext>
            </a:extLst>
          </p:cNvPr>
          <p:cNvPicPr>
            <a:picLocks noChangeAspect="1"/>
          </p:cNvPicPr>
          <p:nvPr/>
        </p:nvPicPr>
        <p:blipFill>
          <a:blip r:embed="rId3"/>
          <a:stretch>
            <a:fillRect/>
          </a:stretch>
        </p:blipFill>
        <p:spPr>
          <a:xfrm>
            <a:off x="5304393" y="-14336"/>
            <a:ext cx="3101340" cy="1618370"/>
          </a:xfrm>
          <a:prstGeom prst="rect">
            <a:avLst/>
          </a:prstGeom>
        </p:spPr>
      </p:pic>
      <p:sp>
        <p:nvSpPr>
          <p:cNvPr id="5" name="Rectangle 4">
            <a:extLst>
              <a:ext uri="{FF2B5EF4-FFF2-40B4-BE49-F238E27FC236}">
                <a16:creationId xmlns:a16="http://schemas.microsoft.com/office/drawing/2014/main" id="{1C5EF4FB-BBAE-0E64-C574-3DD49B281E19}"/>
              </a:ext>
            </a:extLst>
          </p:cNvPr>
          <p:cNvSpPr/>
          <p:nvPr/>
        </p:nvSpPr>
        <p:spPr>
          <a:xfrm>
            <a:off x="334880" y="4502461"/>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7644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C60A-085C-CFF6-C5BB-5A0EC8909482}"/>
              </a:ext>
            </a:extLst>
          </p:cNvPr>
          <p:cNvSpPr>
            <a:spLocks noGrp="1"/>
          </p:cNvSpPr>
          <p:nvPr>
            <p:ph type="title"/>
          </p:nvPr>
        </p:nvSpPr>
        <p:spPr/>
        <p:txBody>
          <a:bodyPr/>
          <a:lstStyle/>
          <a:p>
            <a:r>
              <a:rPr lang="en-GB" dirty="0" err="1"/>
              <a:t>Način</a:t>
            </a:r>
            <a:r>
              <a:rPr lang="en-GB" dirty="0"/>
              <a:t> </a:t>
            </a:r>
            <a:r>
              <a:rPr lang="en-GB" dirty="0" err="1"/>
              <a:t>plaćanja</a:t>
            </a:r>
            <a:r>
              <a:rPr lang="en-GB" dirty="0"/>
              <a:t> (2022, 2019, 2017)</a:t>
            </a:r>
          </a:p>
        </p:txBody>
      </p:sp>
      <p:sp>
        <p:nvSpPr>
          <p:cNvPr id="4" name="TextBox 3">
            <a:extLst>
              <a:ext uri="{FF2B5EF4-FFF2-40B4-BE49-F238E27FC236}">
                <a16:creationId xmlns:a16="http://schemas.microsoft.com/office/drawing/2014/main" id="{E43D7153-7342-4B66-3F23-10F12E378017}"/>
              </a:ext>
            </a:extLst>
          </p:cNvPr>
          <p:cNvSpPr txBox="1"/>
          <p:nvPr/>
        </p:nvSpPr>
        <p:spPr>
          <a:xfrm>
            <a:off x="-99892" y="837207"/>
            <a:ext cx="8414016" cy="307777"/>
          </a:xfrm>
          <a:prstGeom prst="rect">
            <a:avLst/>
          </a:prstGeom>
          <a:noFill/>
        </p:spPr>
        <p:txBody>
          <a:bodyPr wrap="square">
            <a:spAutoFit/>
          </a:bodyPr>
          <a:lstStyle/>
          <a:p>
            <a:pPr marL="0" marR="0" lvl="0" indent="0" algn="ctr" defTabSz="1051802" rtl="0" eaLnBrk="1" fontAlgn="auto" latinLnBrk="0" hangingPunct="1">
              <a:lnSpc>
                <a:spcPct val="100000"/>
              </a:lnSpc>
              <a:spcBef>
                <a:spcPts val="0"/>
              </a:spcBef>
              <a:spcAft>
                <a:spcPts val="0"/>
              </a:spcAft>
              <a:buClrTx/>
              <a:buSzTx/>
              <a:buFontTx/>
              <a:buNone/>
              <a:tabLst/>
              <a:defRPr/>
            </a:pPr>
            <a:r>
              <a:rPr kumimoji="0" lang="sr-Latn-RS" sz="1400" b="0" i="0" u="none" strike="noStrike" kern="1200" cap="none" spc="0" normalizeH="0" baseline="0" noProof="0" dirty="0">
                <a:ln>
                  <a:noFill/>
                </a:ln>
                <a:effectLst/>
                <a:uLnTx/>
                <a:uFillTx/>
                <a:ea typeface="+mn-ea"/>
                <a:cs typeface="+mn-cs"/>
              </a:rPr>
              <a:t>U odnosu na prethodni period, veći udeo privrednika sve svoje transakcije vrši preko tekućeg računa. </a:t>
            </a:r>
            <a:endParaRPr kumimoji="0" lang="en-US" sz="1400" b="0" i="0" u="none" strike="noStrike" kern="1200" cap="none" spc="0" normalizeH="0" baseline="0" noProof="0" dirty="0">
              <a:ln>
                <a:noFill/>
              </a:ln>
              <a:effectLst/>
              <a:uLnTx/>
              <a:uFillTx/>
              <a:ea typeface="+mn-ea"/>
              <a:cs typeface="+mn-cs"/>
            </a:endParaRPr>
          </a:p>
        </p:txBody>
      </p:sp>
      <p:sp>
        <p:nvSpPr>
          <p:cNvPr id="5" name="Rectangle 4">
            <a:extLst>
              <a:ext uri="{FF2B5EF4-FFF2-40B4-BE49-F238E27FC236}">
                <a16:creationId xmlns:a16="http://schemas.microsoft.com/office/drawing/2014/main" id="{A3469188-401C-381F-E31B-285098E8BD60}"/>
              </a:ext>
            </a:extLst>
          </p:cNvPr>
          <p:cNvSpPr/>
          <p:nvPr/>
        </p:nvSpPr>
        <p:spPr>
          <a:xfrm>
            <a:off x="294596" y="4522722"/>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3">
            <a:extLst>
              <a:ext uri="{FF2B5EF4-FFF2-40B4-BE49-F238E27FC236}">
                <a16:creationId xmlns:a16="http://schemas.microsoft.com/office/drawing/2014/main" id="{3DB97A80-C96F-0F68-FA2B-F230C095B358}"/>
              </a:ext>
            </a:extLst>
          </p:cNvPr>
          <p:cNvSpPr txBox="1">
            <a:spLocks/>
          </p:cNvSpPr>
          <p:nvPr/>
        </p:nvSpPr>
        <p:spPr bwMode="gray">
          <a:xfrm>
            <a:off x="366914" y="4611900"/>
            <a:ext cx="8139311"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pPr>
            <a:r>
              <a:rPr lang="pl-PL" sz="900" b="0" i="1" dirty="0">
                <a:solidFill>
                  <a:schemeClr val="tx1"/>
                </a:solidFill>
              </a:rPr>
              <a:t>U Srbiji nije neuobičajena praksa da se deo transakcija vrši gotovinom. Da li sva plaćanja vršite preko tekućeg računa ili postoji neki deo koji plaćate u gotovini?</a:t>
            </a:r>
          </a:p>
          <a:p>
            <a:pPr marL="0" indent="0">
              <a:lnSpc>
                <a:spcPct val="100000"/>
              </a:lnSpc>
              <a:spcBef>
                <a:spcPts val="0"/>
              </a:spcBef>
              <a:spcAft>
                <a:spcPts val="0"/>
              </a:spcAft>
            </a:pPr>
            <a:r>
              <a:rPr lang="pl-PL" sz="900" b="0" dirty="0">
                <a:solidFill>
                  <a:srgbClr val="222223"/>
                </a:solidFill>
              </a:rPr>
              <a:t>Baza: Ukupna ciljna populacija</a:t>
            </a:r>
            <a:r>
              <a:rPr lang="pl-PL" sz="900" b="0" i="1" dirty="0">
                <a:solidFill>
                  <a:schemeClr val="tx1"/>
                </a:solidFill>
              </a:rPr>
              <a:t> </a:t>
            </a:r>
          </a:p>
        </p:txBody>
      </p:sp>
      <p:graphicFrame>
        <p:nvGraphicFramePr>
          <p:cNvPr id="7" name="Chart 6">
            <a:extLst>
              <a:ext uri="{FF2B5EF4-FFF2-40B4-BE49-F238E27FC236}">
                <a16:creationId xmlns:a16="http://schemas.microsoft.com/office/drawing/2014/main" id="{21B48C58-9546-0818-6ABB-A4AC34EE24A4}"/>
              </a:ext>
            </a:extLst>
          </p:cNvPr>
          <p:cNvGraphicFramePr/>
          <p:nvPr>
            <p:extLst>
              <p:ext uri="{D42A27DB-BD31-4B8C-83A1-F6EECF244321}">
                <p14:modId xmlns:p14="http://schemas.microsoft.com/office/powerpoint/2010/main" val="3788656523"/>
              </p:ext>
            </p:extLst>
          </p:nvPr>
        </p:nvGraphicFramePr>
        <p:xfrm>
          <a:off x="609600" y="1368822"/>
          <a:ext cx="7543800" cy="3184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013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E2031-4A89-0432-4FF0-8C8F02209805}"/>
              </a:ext>
            </a:extLst>
          </p:cNvPr>
          <p:cNvSpPr/>
          <p:nvPr/>
        </p:nvSpPr>
        <p:spPr>
          <a:xfrm>
            <a:off x="294596" y="4587368"/>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F7F5FF8-354D-06FB-75F8-54BBBD3CEC6C}"/>
              </a:ext>
            </a:extLst>
          </p:cNvPr>
          <p:cNvSpPr>
            <a:spLocks noGrp="1"/>
          </p:cNvSpPr>
          <p:nvPr>
            <p:ph type="title"/>
          </p:nvPr>
        </p:nvSpPr>
        <p:spPr/>
        <p:txBody>
          <a:bodyPr/>
          <a:lstStyle/>
          <a:p>
            <a:r>
              <a:rPr lang="pl-PL" sz="2600" dirty="0"/>
              <a:t>Poreklo i razlozi plaćanje robe u gotovini (2022 vs 2017)</a:t>
            </a:r>
            <a:endParaRPr lang="en-GB" sz="2600" dirty="0"/>
          </a:p>
        </p:txBody>
      </p:sp>
      <p:sp>
        <p:nvSpPr>
          <p:cNvPr id="3" name="TextBox 2">
            <a:extLst>
              <a:ext uri="{FF2B5EF4-FFF2-40B4-BE49-F238E27FC236}">
                <a16:creationId xmlns:a16="http://schemas.microsoft.com/office/drawing/2014/main" id="{88B28CA2-7E7A-515C-743C-034198CF1781}"/>
              </a:ext>
            </a:extLst>
          </p:cNvPr>
          <p:cNvSpPr txBox="1"/>
          <p:nvPr/>
        </p:nvSpPr>
        <p:spPr>
          <a:xfrm>
            <a:off x="330413" y="840327"/>
            <a:ext cx="8621485" cy="692497"/>
          </a:xfrm>
          <a:prstGeom prst="rect">
            <a:avLst/>
          </a:prstGeom>
          <a:noFill/>
        </p:spPr>
        <p:txBody>
          <a:bodyPr wrap="square">
            <a:spAutoFit/>
          </a:bodyPr>
          <a:lstStyle/>
          <a:p>
            <a:pPr algn="just"/>
            <a:r>
              <a:rPr lang="pl-PL" sz="1300" dirty="0"/>
              <a:t>Kao i 2017. godine, roba ili usluge koje se plaćaju u gotovini se najčešće nabavljaju od preduzetnika i malih ili srednjih preduzeća. Niža cena ostaje glavni razlog ovakve nabavke, ali se potencira ređe nego ranije. S druge strane, češće se ističe da se takva dobra i usluge ne mogu nabaviti na regularnom tržištu. </a:t>
            </a:r>
          </a:p>
        </p:txBody>
      </p:sp>
      <p:sp>
        <p:nvSpPr>
          <p:cNvPr id="12" name="TextBox 11">
            <a:extLst>
              <a:ext uri="{FF2B5EF4-FFF2-40B4-BE49-F238E27FC236}">
                <a16:creationId xmlns:a16="http://schemas.microsoft.com/office/drawing/2014/main" id="{4CCFD9C0-8D08-A85F-4215-5DE039561973}"/>
              </a:ext>
            </a:extLst>
          </p:cNvPr>
          <p:cNvSpPr txBox="1"/>
          <p:nvPr/>
        </p:nvSpPr>
        <p:spPr>
          <a:xfrm>
            <a:off x="406536" y="4670182"/>
            <a:ext cx="4572000" cy="369332"/>
          </a:xfrm>
          <a:prstGeom prst="rect">
            <a:avLst/>
          </a:prstGeom>
          <a:noFill/>
        </p:spPr>
        <p:txBody>
          <a:bodyPr wrap="square">
            <a:spAutoFit/>
          </a:bodyPr>
          <a:lstStyle/>
          <a:p>
            <a:pPr marL="0" indent="0">
              <a:lnSpc>
                <a:spcPct val="100000"/>
              </a:lnSpc>
              <a:spcBef>
                <a:spcPts val="0"/>
              </a:spcBef>
              <a:spcAft>
                <a:spcPts val="0"/>
              </a:spcAft>
            </a:pPr>
            <a:r>
              <a:rPr lang="pl-PL" sz="900" b="0" i="1" dirty="0">
                <a:solidFill>
                  <a:schemeClr val="tx1"/>
                </a:solidFill>
              </a:rPr>
              <a:t>Od koga najčešće nabavljate robu ili usluge koje plaćate u gotovini?</a:t>
            </a:r>
          </a:p>
          <a:p>
            <a:pPr marL="0" indent="0">
              <a:lnSpc>
                <a:spcPct val="100000"/>
              </a:lnSpc>
              <a:spcBef>
                <a:spcPts val="0"/>
              </a:spcBef>
              <a:spcAft>
                <a:spcPts val="0"/>
              </a:spcAft>
            </a:pPr>
            <a:r>
              <a:rPr lang="pl-PL" sz="900" b="0" dirty="0">
                <a:solidFill>
                  <a:srgbClr val="222223"/>
                </a:solidFill>
              </a:rPr>
              <a:t>Baza: Preduzeća koja realizuju plaćanja u gotovini</a:t>
            </a:r>
          </a:p>
        </p:txBody>
      </p:sp>
      <p:sp>
        <p:nvSpPr>
          <p:cNvPr id="13" name="Text Placeholder 3">
            <a:extLst>
              <a:ext uri="{FF2B5EF4-FFF2-40B4-BE49-F238E27FC236}">
                <a16:creationId xmlns:a16="http://schemas.microsoft.com/office/drawing/2014/main" id="{8AD0F297-CB91-89BB-CDB6-36909256673A}"/>
              </a:ext>
            </a:extLst>
          </p:cNvPr>
          <p:cNvSpPr txBox="1">
            <a:spLocks/>
          </p:cNvSpPr>
          <p:nvPr/>
        </p:nvSpPr>
        <p:spPr bwMode="gray">
          <a:xfrm>
            <a:off x="4690072" y="4696806"/>
            <a:ext cx="4047392"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it-IT" sz="900" b="0" i="1" u="none" strike="noStrike" kern="1200" cap="none" spc="0" normalizeH="0" baseline="0" noProof="0" dirty="0" err="1">
                <a:ln>
                  <a:noFill/>
                </a:ln>
                <a:solidFill>
                  <a:srgbClr val="222223"/>
                </a:solidFill>
                <a:effectLst/>
                <a:uLnTx/>
                <a:uFillTx/>
                <a:ea typeface="+mn-ea"/>
                <a:cs typeface="+mn-cs"/>
              </a:rPr>
              <a:t>Molim</a:t>
            </a:r>
            <a:r>
              <a:rPr kumimoji="0" lang="it-IT" sz="900" b="0" i="1" u="none" strike="noStrike" kern="1200" cap="none" spc="0" normalizeH="0" baseline="0" noProof="0" dirty="0">
                <a:ln>
                  <a:noFill/>
                </a:ln>
                <a:solidFill>
                  <a:srgbClr val="222223"/>
                </a:solidFill>
                <a:effectLst/>
                <a:uLnTx/>
                <a:uFillTx/>
                <a:ea typeface="+mn-ea"/>
                <a:cs typeface="+mn-cs"/>
              </a:rPr>
              <a:t> Vas </a:t>
            </a:r>
            <a:r>
              <a:rPr kumimoji="0" lang="it-IT" sz="900" b="0" i="1" u="none" strike="noStrike" kern="1200" cap="none" spc="0" normalizeH="0" baseline="0" noProof="0" dirty="0" err="1">
                <a:ln>
                  <a:noFill/>
                </a:ln>
                <a:solidFill>
                  <a:srgbClr val="222223"/>
                </a:solidFill>
                <a:effectLst/>
                <a:uLnTx/>
                <a:uFillTx/>
                <a:ea typeface="+mn-ea"/>
                <a:cs typeface="+mn-cs"/>
              </a:rPr>
              <a:t>navedite</a:t>
            </a:r>
            <a:r>
              <a:rPr kumimoji="0" lang="it-IT" sz="900" b="0" i="1" u="none" strike="noStrike" kern="1200" cap="none" spc="0" normalizeH="0" baseline="0" noProof="0" dirty="0">
                <a:ln>
                  <a:noFill/>
                </a:ln>
                <a:solidFill>
                  <a:srgbClr val="222223"/>
                </a:solidFill>
                <a:effectLst/>
                <a:uLnTx/>
                <a:uFillTx/>
                <a:ea typeface="+mn-ea"/>
                <a:cs typeface="+mn-cs"/>
              </a:rPr>
              <a:t> 3 </a:t>
            </a:r>
            <a:r>
              <a:rPr kumimoji="0" lang="it-IT" sz="900" b="0" i="1" u="none" strike="noStrike" kern="1200" cap="none" spc="0" normalizeH="0" baseline="0" noProof="0" dirty="0" err="1">
                <a:ln>
                  <a:noFill/>
                </a:ln>
                <a:solidFill>
                  <a:srgbClr val="222223"/>
                </a:solidFill>
                <a:effectLst/>
                <a:uLnTx/>
                <a:uFillTx/>
                <a:ea typeface="+mn-ea"/>
                <a:cs typeface="+mn-cs"/>
              </a:rPr>
              <a:t>razloga</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zašto</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nabavljate</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robu</a:t>
            </a:r>
            <a:r>
              <a:rPr kumimoji="0" lang="it-IT" sz="900" b="0" i="1" u="none" strike="noStrike" kern="1200" cap="none" spc="0" normalizeH="0" baseline="0" noProof="0" dirty="0">
                <a:ln>
                  <a:noFill/>
                </a:ln>
                <a:solidFill>
                  <a:srgbClr val="222223"/>
                </a:solidFill>
                <a:effectLst/>
                <a:uLnTx/>
                <a:uFillTx/>
                <a:ea typeface="+mn-ea"/>
                <a:cs typeface="+mn-cs"/>
              </a:rPr>
              <a:t> i </a:t>
            </a:r>
            <a:r>
              <a:rPr kumimoji="0" lang="it-IT" sz="900" b="0" i="1" u="none" strike="noStrike" kern="1200" cap="none" spc="0" normalizeH="0" baseline="0" noProof="0" dirty="0" err="1">
                <a:ln>
                  <a:noFill/>
                </a:ln>
                <a:solidFill>
                  <a:srgbClr val="222223"/>
                </a:solidFill>
                <a:effectLst/>
                <a:uLnTx/>
                <a:uFillTx/>
                <a:ea typeface="+mn-ea"/>
                <a:cs typeface="+mn-cs"/>
              </a:rPr>
              <a:t>usluge</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koju</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plaćate</a:t>
            </a:r>
            <a:r>
              <a:rPr kumimoji="0" lang="it-IT" sz="900" b="0" i="1" u="none" strike="noStrike" kern="1200" cap="none" spc="0" normalizeH="0" baseline="0" noProof="0" dirty="0">
                <a:ln>
                  <a:noFill/>
                </a:ln>
                <a:solidFill>
                  <a:srgbClr val="222223"/>
                </a:solidFill>
                <a:effectLst/>
                <a:uLnTx/>
                <a:uFillTx/>
                <a:ea typeface="+mn-ea"/>
                <a:cs typeface="+mn-cs"/>
              </a:rPr>
              <a:t> </a:t>
            </a:r>
            <a:r>
              <a:rPr kumimoji="0" lang="it-IT" sz="900" b="0" i="1" u="none" strike="noStrike" kern="1200" cap="none" spc="0" normalizeH="0" baseline="0" noProof="0" dirty="0" err="1">
                <a:ln>
                  <a:noFill/>
                </a:ln>
                <a:solidFill>
                  <a:srgbClr val="222223"/>
                </a:solidFill>
                <a:effectLst/>
                <a:uLnTx/>
                <a:uFillTx/>
                <a:ea typeface="+mn-ea"/>
                <a:cs typeface="+mn-cs"/>
              </a:rPr>
              <a:t>gotovinom</a:t>
            </a:r>
            <a:br>
              <a:rPr kumimoji="0" lang="sr-Latn-RS" sz="900" b="0" i="1" u="none" strike="noStrike" kern="1200" cap="none" spc="0" normalizeH="0" baseline="0" noProof="0" dirty="0">
                <a:ln>
                  <a:noFill/>
                </a:ln>
                <a:solidFill>
                  <a:srgbClr val="222223"/>
                </a:solidFill>
                <a:effectLst/>
                <a:uLnTx/>
                <a:uFillTx/>
                <a:ea typeface="+mn-ea"/>
                <a:cs typeface="+mn-cs"/>
              </a:rPr>
            </a:br>
            <a:r>
              <a:rPr kumimoji="0" lang="it-IT" sz="900" b="0" u="none" strike="noStrike" kern="1200" cap="none" spc="0" normalizeH="0" baseline="0" noProof="0" dirty="0" err="1">
                <a:ln>
                  <a:noFill/>
                </a:ln>
                <a:solidFill>
                  <a:srgbClr val="222223"/>
                </a:solidFill>
                <a:effectLst/>
                <a:uLnTx/>
                <a:uFillTx/>
                <a:ea typeface="+mn-ea"/>
                <a:cs typeface="+mn-cs"/>
              </a:rPr>
              <a:t>Baza</a:t>
            </a:r>
            <a:r>
              <a:rPr kumimoji="0" lang="it-IT" sz="900" b="0" u="none" strike="noStrike" kern="1200" cap="none" spc="0" normalizeH="0" baseline="0" noProof="0" dirty="0">
                <a:ln>
                  <a:noFill/>
                </a:ln>
                <a:solidFill>
                  <a:srgbClr val="222223"/>
                </a:solidFill>
                <a:effectLst/>
                <a:uLnTx/>
                <a:uFillTx/>
                <a:ea typeface="+mn-ea"/>
                <a:cs typeface="+mn-cs"/>
              </a:rPr>
              <a:t>: </a:t>
            </a:r>
            <a:r>
              <a:rPr kumimoji="0" lang="it-IT" sz="900" b="0" u="none" strike="noStrike" kern="1200" cap="none" spc="0" normalizeH="0" baseline="0" noProof="0" dirty="0" err="1">
                <a:ln>
                  <a:noFill/>
                </a:ln>
                <a:solidFill>
                  <a:srgbClr val="222223"/>
                </a:solidFill>
                <a:effectLst/>
                <a:uLnTx/>
                <a:uFillTx/>
                <a:ea typeface="+mn-ea"/>
                <a:cs typeface="+mn-cs"/>
              </a:rPr>
              <a:t>Preduzeća</a:t>
            </a:r>
            <a:r>
              <a:rPr kumimoji="0" lang="it-IT" sz="900" b="0" u="none" strike="noStrike" kern="1200" cap="none" spc="0" normalizeH="0" baseline="0" noProof="0" dirty="0">
                <a:ln>
                  <a:noFill/>
                </a:ln>
                <a:solidFill>
                  <a:srgbClr val="222223"/>
                </a:solidFill>
                <a:effectLst/>
                <a:uLnTx/>
                <a:uFillTx/>
                <a:ea typeface="+mn-ea"/>
                <a:cs typeface="+mn-cs"/>
              </a:rPr>
              <a:t> </a:t>
            </a:r>
            <a:r>
              <a:rPr kumimoji="0" lang="it-IT" sz="900" b="0" u="none" strike="noStrike" kern="1200" cap="none" spc="0" normalizeH="0" baseline="0" noProof="0" dirty="0" err="1">
                <a:ln>
                  <a:noFill/>
                </a:ln>
                <a:solidFill>
                  <a:srgbClr val="222223"/>
                </a:solidFill>
                <a:effectLst/>
                <a:uLnTx/>
                <a:uFillTx/>
                <a:ea typeface="+mn-ea"/>
                <a:cs typeface="+mn-cs"/>
              </a:rPr>
              <a:t>koja</a:t>
            </a:r>
            <a:r>
              <a:rPr kumimoji="0" lang="it-IT" sz="900" b="0" u="none" strike="noStrike" kern="1200" cap="none" spc="0" normalizeH="0" baseline="0" noProof="0" dirty="0">
                <a:ln>
                  <a:noFill/>
                </a:ln>
                <a:solidFill>
                  <a:srgbClr val="222223"/>
                </a:solidFill>
                <a:effectLst/>
                <a:uLnTx/>
                <a:uFillTx/>
                <a:ea typeface="+mn-ea"/>
                <a:cs typeface="+mn-cs"/>
              </a:rPr>
              <a:t> </a:t>
            </a:r>
            <a:r>
              <a:rPr kumimoji="0" lang="it-IT" sz="900" b="0" u="none" strike="noStrike" kern="1200" cap="none" spc="0" normalizeH="0" baseline="0" noProof="0" dirty="0" err="1">
                <a:ln>
                  <a:noFill/>
                </a:ln>
                <a:solidFill>
                  <a:srgbClr val="222223"/>
                </a:solidFill>
                <a:effectLst/>
                <a:uLnTx/>
                <a:uFillTx/>
                <a:ea typeface="+mn-ea"/>
                <a:cs typeface="+mn-cs"/>
              </a:rPr>
              <a:t>realizuju</a:t>
            </a:r>
            <a:r>
              <a:rPr kumimoji="0" lang="it-IT" sz="900" b="0" u="none" strike="noStrike" kern="1200" cap="none" spc="0" normalizeH="0" baseline="0" noProof="0" dirty="0">
                <a:ln>
                  <a:noFill/>
                </a:ln>
                <a:solidFill>
                  <a:srgbClr val="222223"/>
                </a:solidFill>
                <a:effectLst/>
                <a:uLnTx/>
                <a:uFillTx/>
                <a:ea typeface="+mn-ea"/>
                <a:cs typeface="+mn-cs"/>
              </a:rPr>
              <a:t> </a:t>
            </a:r>
            <a:r>
              <a:rPr kumimoji="0" lang="it-IT" sz="900" b="0" u="none" strike="noStrike" kern="1200" cap="none" spc="0" normalizeH="0" baseline="0" noProof="0" dirty="0" err="1">
                <a:ln>
                  <a:noFill/>
                </a:ln>
                <a:solidFill>
                  <a:srgbClr val="222223"/>
                </a:solidFill>
                <a:effectLst/>
                <a:uLnTx/>
                <a:uFillTx/>
                <a:ea typeface="+mn-ea"/>
                <a:cs typeface="+mn-cs"/>
              </a:rPr>
              <a:t>plaćanja</a:t>
            </a:r>
            <a:r>
              <a:rPr kumimoji="0" lang="it-IT" sz="900" b="0" u="none" strike="noStrike" kern="1200" cap="none" spc="0" normalizeH="0" baseline="0" noProof="0" dirty="0">
                <a:ln>
                  <a:noFill/>
                </a:ln>
                <a:solidFill>
                  <a:srgbClr val="222223"/>
                </a:solidFill>
                <a:effectLst/>
                <a:uLnTx/>
                <a:uFillTx/>
                <a:ea typeface="+mn-ea"/>
                <a:cs typeface="+mn-cs"/>
              </a:rPr>
              <a:t> u </a:t>
            </a:r>
            <a:r>
              <a:rPr kumimoji="0" lang="it-IT" sz="900" b="0" u="none" strike="noStrike" kern="1200" cap="none" spc="0" normalizeH="0" baseline="0" noProof="0" dirty="0" err="1">
                <a:ln>
                  <a:noFill/>
                </a:ln>
                <a:solidFill>
                  <a:srgbClr val="222223"/>
                </a:solidFill>
                <a:effectLst/>
                <a:uLnTx/>
                <a:uFillTx/>
                <a:ea typeface="+mn-ea"/>
                <a:cs typeface="+mn-cs"/>
              </a:rPr>
              <a:t>gotovini</a:t>
            </a:r>
            <a:endParaRPr kumimoji="0" lang="it-IT" sz="900" b="0" u="none" strike="noStrike" kern="1200" cap="none" spc="0" normalizeH="0" baseline="0" noProof="0" dirty="0">
              <a:ln>
                <a:noFill/>
              </a:ln>
              <a:solidFill>
                <a:srgbClr val="222223"/>
              </a:solidFill>
              <a:effectLst/>
              <a:uLnTx/>
              <a:uFillTx/>
              <a:ea typeface="+mn-ea"/>
              <a:cs typeface="+mn-cs"/>
            </a:endParaRPr>
          </a:p>
        </p:txBody>
      </p:sp>
      <p:graphicFrame>
        <p:nvGraphicFramePr>
          <p:cNvPr id="11" name="Chart 10">
            <a:extLst>
              <a:ext uri="{FF2B5EF4-FFF2-40B4-BE49-F238E27FC236}">
                <a16:creationId xmlns:a16="http://schemas.microsoft.com/office/drawing/2014/main" id="{74C9D33A-5A93-3770-D1BC-A650CA035308}"/>
              </a:ext>
            </a:extLst>
          </p:cNvPr>
          <p:cNvGraphicFramePr/>
          <p:nvPr>
            <p:extLst>
              <p:ext uri="{D42A27DB-BD31-4B8C-83A1-F6EECF244321}">
                <p14:modId xmlns:p14="http://schemas.microsoft.com/office/powerpoint/2010/main" val="1916637649"/>
              </p:ext>
            </p:extLst>
          </p:nvPr>
        </p:nvGraphicFramePr>
        <p:xfrm>
          <a:off x="0" y="1639271"/>
          <a:ext cx="4513384" cy="2987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C3D78F5F-CF98-4347-21D3-5F54A89F9B7A}"/>
              </a:ext>
            </a:extLst>
          </p:cNvPr>
          <p:cNvGraphicFramePr/>
          <p:nvPr>
            <p:extLst>
              <p:ext uri="{D42A27DB-BD31-4B8C-83A1-F6EECF244321}">
                <p14:modId xmlns:p14="http://schemas.microsoft.com/office/powerpoint/2010/main" val="919403749"/>
              </p:ext>
            </p:extLst>
          </p:nvPr>
        </p:nvGraphicFramePr>
        <p:xfrm>
          <a:off x="4457076" y="1632051"/>
          <a:ext cx="4513384" cy="2987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638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E2031-4A89-0432-4FF0-8C8F02209805}"/>
              </a:ext>
            </a:extLst>
          </p:cNvPr>
          <p:cNvSpPr/>
          <p:nvPr/>
        </p:nvSpPr>
        <p:spPr>
          <a:xfrm>
            <a:off x="294596" y="4587368"/>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F7F5FF8-354D-06FB-75F8-54BBBD3CEC6C}"/>
              </a:ext>
            </a:extLst>
          </p:cNvPr>
          <p:cNvSpPr>
            <a:spLocks noGrp="1"/>
          </p:cNvSpPr>
          <p:nvPr>
            <p:ph type="title"/>
          </p:nvPr>
        </p:nvSpPr>
        <p:spPr/>
        <p:txBody>
          <a:bodyPr/>
          <a:lstStyle/>
          <a:p>
            <a:r>
              <a:rPr lang="pl-PL" sz="2600" dirty="0"/>
              <a:t>Korisnost uvođenja bezgotovinskog plaćanja</a:t>
            </a:r>
            <a:endParaRPr lang="en-GB" sz="2600" dirty="0"/>
          </a:p>
        </p:txBody>
      </p:sp>
      <p:sp>
        <p:nvSpPr>
          <p:cNvPr id="3" name="TextBox 2">
            <a:extLst>
              <a:ext uri="{FF2B5EF4-FFF2-40B4-BE49-F238E27FC236}">
                <a16:creationId xmlns:a16="http://schemas.microsoft.com/office/drawing/2014/main" id="{88B28CA2-7E7A-515C-743C-034198CF1781}"/>
              </a:ext>
            </a:extLst>
          </p:cNvPr>
          <p:cNvSpPr txBox="1"/>
          <p:nvPr/>
        </p:nvSpPr>
        <p:spPr>
          <a:xfrm>
            <a:off x="330413" y="840327"/>
            <a:ext cx="8621485" cy="692497"/>
          </a:xfrm>
          <a:prstGeom prst="rect">
            <a:avLst/>
          </a:prstGeom>
          <a:noFill/>
        </p:spPr>
        <p:txBody>
          <a:bodyPr wrap="square">
            <a:spAutoFit/>
          </a:bodyPr>
          <a:lstStyle/>
          <a:p>
            <a:pPr algn="just"/>
            <a:r>
              <a:rPr lang="pl-PL" sz="1300" dirty="0"/>
              <a:t>Privrednici koji su ranije uveli bezgotovinsko plaćanje u velikoj meri smatraju da je uvođenje imalo donekle ili veoma pozitivan uticaj na poslovanje (86%). Za razliku od njih svega trećina (31%) privrednika koji trenutno ne pružaju bezgotovinsko plaćanje su sigurni u njihove pozitivne efekte.</a:t>
            </a:r>
          </a:p>
        </p:txBody>
      </p:sp>
      <p:graphicFrame>
        <p:nvGraphicFramePr>
          <p:cNvPr id="19" name="Chart 18">
            <a:extLst>
              <a:ext uri="{FF2B5EF4-FFF2-40B4-BE49-F238E27FC236}">
                <a16:creationId xmlns:a16="http://schemas.microsoft.com/office/drawing/2014/main" id="{9430FDF5-0738-CA57-5802-428011CE439A}"/>
              </a:ext>
            </a:extLst>
          </p:cNvPr>
          <p:cNvGraphicFramePr/>
          <p:nvPr>
            <p:extLst>
              <p:ext uri="{D42A27DB-BD31-4B8C-83A1-F6EECF244321}">
                <p14:modId xmlns:p14="http://schemas.microsoft.com/office/powerpoint/2010/main" val="1107446902"/>
              </p:ext>
            </p:extLst>
          </p:nvPr>
        </p:nvGraphicFramePr>
        <p:xfrm>
          <a:off x="228602" y="1504950"/>
          <a:ext cx="4434840" cy="2788489"/>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Rounded Corners 19">
            <a:extLst>
              <a:ext uri="{FF2B5EF4-FFF2-40B4-BE49-F238E27FC236}">
                <a16:creationId xmlns:a16="http://schemas.microsoft.com/office/drawing/2014/main" id="{7BD8AFF0-533D-C117-AE1C-9AD088990752}"/>
              </a:ext>
            </a:extLst>
          </p:cNvPr>
          <p:cNvSpPr/>
          <p:nvPr/>
        </p:nvSpPr>
        <p:spPr>
          <a:xfrm>
            <a:off x="678701" y="2289574"/>
            <a:ext cx="3869964" cy="800869"/>
          </a:xfrm>
          <a:prstGeom prst="roundRect">
            <a:avLst/>
          </a:prstGeom>
          <a:solidFill>
            <a:srgbClr val="D2E7E7">
              <a:alpha val="10000"/>
            </a:srgbClr>
          </a:solidFill>
          <a:ln w="12700" cap="flat" cmpd="sng" algn="ctr">
            <a:solidFill>
              <a:srgbClr val="888B8D"/>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21" name="Text Placeholder 3">
            <a:extLst>
              <a:ext uri="{FF2B5EF4-FFF2-40B4-BE49-F238E27FC236}">
                <a16:creationId xmlns:a16="http://schemas.microsoft.com/office/drawing/2014/main" id="{CF211E64-5AF2-F4D8-A41E-60C023D90587}"/>
              </a:ext>
            </a:extLst>
          </p:cNvPr>
          <p:cNvSpPr txBox="1">
            <a:spLocks/>
          </p:cNvSpPr>
          <p:nvPr/>
        </p:nvSpPr>
        <p:spPr bwMode="gray">
          <a:xfrm>
            <a:off x="346569" y="4609194"/>
            <a:ext cx="4413069" cy="415498"/>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buClr>
                <a:srgbClr val="222223"/>
              </a:buClr>
              <a:defRPr/>
            </a:pPr>
            <a:r>
              <a:rPr lang="pl-PL" sz="900" b="0" i="1">
                <a:solidFill>
                  <a:srgbClr val="222223"/>
                </a:solidFill>
              </a:rPr>
              <a:t>Na koji način je uvođenje bezgotovinskog plaćanja uticalo na poslovanje Vašeg preduzeća?</a:t>
            </a:r>
          </a:p>
          <a:p>
            <a:pPr marL="0" indent="0">
              <a:lnSpc>
                <a:spcPct val="100000"/>
              </a:lnSpc>
              <a:spcBef>
                <a:spcPts val="0"/>
              </a:spcBef>
              <a:spcAft>
                <a:spcPts val="0"/>
              </a:spcAft>
              <a:buClr>
                <a:srgbClr val="222223"/>
              </a:buClr>
              <a:defRPr/>
            </a:pPr>
            <a:r>
              <a:rPr lang="pl-PL" sz="900" b="0">
                <a:solidFill>
                  <a:srgbClr val="222223"/>
                </a:solidFill>
              </a:rPr>
              <a:t>Baza: Oni koji prodaju robu/pružaju usluge direktno fizičkim licima </a:t>
            </a:r>
            <a:r>
              <a:rPr lang="sr-Latn-RS" sz="900" b="0">
                <a:solidFill>
                  <a:srgbClr val="222223"/>
                </a:solidFill>
              </a:rPr>
              <a:t>i </a:t>
            </a:r>
            <a:r>
              <a:rPr lang="pl-PL" sz="900" b="0">
                <a:solidFill>
                  <a:srgbClr val="222223"/>
                </a:solidFill>
              </a:rPr>
              <a:t>koriste bezgotovinsko plaćanje (n=231)</a:t>
            </a:r>
            <a:endParaRPr sz="900" b="0">
              <a:solidFill>
                <a:srgbClr val="222223"/>
              </a:solidFill>
            </a:endParaRPr>
          </a:p>
        </p:txBody>
      </p:sp>
      <p:graphicFrame>
        <p:nvGraphicFramePr>
          <p:cNvPr id="22" name="Chart 21">
            <a:extLst>
              <a:ext uri="{FF2B5EF4-FFF2-40B4-BE49-F238E27FC236}">
                <a16:creationId xmlns:a16="http://schemas.microsoft.com/office/drawing/2014/main" id="{7950C7A7-DD72-A6A6-F536-39E78535BF01}"/>
              </a:ext>
            </a:extLst>
          </p:cNvPr>
          <p:cNvGraphicFramePr/>
          <p:nvPr>
            <p:extLst>
              <p:ext uri="{D42A27DB-BD31-4B8C-83A1-F6EECF244321}">
                <p14:modId xmlns:p14="http://schemas.microsoft.com/office/powerpoint/2010/main" val="609775613"/>
              </p:ext>
            </p:extLst>
          </p:nvPr>
        </p:nvGraphicFramePr>
        <p:xfrm>
          <a:off x="4876800" y="1504950"/>
          <a:ext cx="4134145" cy="2788489"/>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3">
            <a:extLst>
              <a:ext uri="{FF2B5EF4-FFF2-40B4-BE49-F238E27FC236}">
                <a16:creationId xmlns:a16="http://schemas.microsoft.com/office/drawing/2014/main" id="{967CB69B-4AD9-BF44-89E8-7A4579C28C75}"/>
              </a:ext>
            </a:extLst>
          </p:cNvPr>
          <p:cNvSpPr txBox="1">
            <a:spLocks/>
          </p:cNvSpPr>
          <p:nvPr/>
        </p:nvSpPr>
        <p:spPr bwMode="gray">
          <a:xfrm>
            <a:off x="4766895" y="4496403"/>
            <a:ext cx="4431174" cy="553998"/>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buClr>
                <a:srgbClr val="222223"/>
              </a:buClr>
            </a:pPr>
            <a:r>
              <a:rPr lang="pl-PL" sz="900" b="0" i="1" dirty="0">
                <a:solidFill>
                  <a:srgbClr val="222223"/>
                </a:solidFill>
              </a:rPr>
              <a:t>Ukoliko biste sada uveli bezgotovinsko plaćanje, kako bi to, prema Vašem mišljenju, </a:t>
            </a:r>
            <a:br>
              <a:rPr lang="pl-PL" sz="900" b="0" i="1" dirty="0">
                <a:solidFill>
                  <a:srgbClr val="222223"/>
                </a:solidFill>
              </a:rPr>
            </a:br>
            <a:r>
              <a:rPr lang="pl-PL" sz="900" b="0" i="1" dirty="0">
                <a:solidFill>
                  <a:srgbClr val="222223"/>
                </a:solidFill>
              </a:rPr>
              <a:t>uticalo na Vaše poslovanje?</a:t>
            </a:r>
          </a:p>
          <a:p>
            <a:pPr marL="0" indent="0">
              <a:lnSpc>
                <a:spcPct val="100000"/>
              </a:lnSpc>
              <a:spcBef>
                <a:spcPts val="0"/>
              </a:spcBef>
              <a:spcAft>
                <a:spcPts val="0"/>
              </a:spcAft>
              <a:buClr>
                <a:srgbClr val="222223"/>
              </a:buClr>
            </a:pPr>
            <a:r>
              <a:rPr lang="pl-PL" sz="900" b="0" dirty="0">
                <a:solidFill>
                  <a:srgbClr val="222223"/>
                </a:solidFill>
              </a:rPr>
              <a:t>Baza: Oni koji prodaju robu/pružaju usluge direktno fizičkim licima i nemaju u ponudi bezgotovinsko plaćanje (n=224)</a:t>
            </a:r>
          </a:p>
        </p:txBody>
      </p:sp>
      <p:sp>
        <p:nvSpPr>
          <p:cNvPr id="24" name="Rectangle: Rounded Corners 23">
            <a:extLst>
              <a:ext uri="{FF2B5EF4-FFF2-40B4-BE49-F238E27FC236}">
                <a16:creationId xmlns:a16="http://schemas.microsoft.com/office/drawing/2014/main" id="{867890A7-E9DD-B4A9-3490-373A7D484D36}"/>
              </a:ext>
            </a:extLst>
          </p:cNvPr>
          <p:cNvSpPr/>
          <p:nvPr/>
        </p:nvSpPr>
        <p:spPr>
          <a:xfrm>
            <a:off x="4998764" y="2309009"/>
            <a:ext cx="3468742" cy="762000"/>
          </a:xfrm>
          <a:prstGeom prst="roundRect">
            <a:avLst/>
          </a:prstGeom>
          <a:solidFill>
            <a:srgbClr val="D2E7E7">
              <a:alpha val="10000"/>
            </a:srgbClr>
          </a:solidFill>
          <a:ln w="12700" cap="flat" cmpd="sng" algn="ctr">
            <a:solidFill>
              <a:srgbClr val="888B8D"/>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6029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C60A-085C-CFF6-C5BB-5A0EC8909482}"/>
              </a:ext>
            </a:extLst>
          </p:cNvPr>
          <p:cNvSpPr>
            <a:spLocks noGrp="1"/>
          </p:cNvSpPr>
          <p:nvPr>
            <p:ph type="title"/>
          </p:nvPr>
        </p:nvSpPr>
        <p:spPr/>
        <p:txBody>
          <a:bodyPr/>
          <a:lstStyle/>
          <a:p>
            <a:r>
              <a:rPr lang="en-GB" dirty="0" err="1"/>
              <a:t>Bezgotovinsko</a:t>
            </a:r>
            <a:r>
              <a:rPr lang="en-GB" dirty="0"/>
              <a:t> </a:t>
            </a:r>
            <a:r>
              <a:rPr lang="en-GB" dirty="0" err="1"/>
              <a:t>plaćanje</a:t>
            </a:r>
            <a:endParaRPr lang="en-GB" dirty="0"/>
          </a:p>
        </p:txBody>
      </p:sp>
      <p:sp>
        <p:nvSpPr>
          <p:cNvPr id="4" name="TextBox 3">
            <a:extLst>
              <a:ext uri="{FF2B5EF4-FFF2-40B4-BE49-F238E27FC236}">
                <a16:creationId xmlns:a16="http://schemas.microsoft.com/office/drawing/2014/main" id="{E43D7153-7342-4B66-3F23-10F12E378017}"/>
              </a:ext>
            </a:extLst>
          </p:cNvPr>
          <p:cNvSpPr txBox="1"/>
          <p:nvPr/>
        </p:nvSpPr>
        <p:spPr>
          <a:xfrm>
            <a:off x="409177" y="821818"/>
            <a:ext cx="8139311" cy="523220"/>
          </a:xfrm>
          <a:prstGeom prst="rect">
            <a:avLst/>
          </a:prstGeom>
          <a:noFill/>
        </p:spPr>
        <p:txBody>
          <a:bodyPr wrap="square">
            <a:spAutoFit/>
          </a:bodyPr>
          <a:lstStyle/>
          <a:p>
            <a:pPr lvl="0">
              <a:defRPr/>
            </a:pPr>
            <a:r>
              <a:rPr kumimoji="0" lang="sr-Latn-RS" sz="1400" b="0" i="0" u="none" strike="noStrike" kern="1200" cap="none" spc="0" normalizeH="0" baseline="0" noProof="0" dirty="0">
                <a:ln>
                  <a:noFill/>
                </a:ln>
                <a:effectLst/>
                <a:uLnTx/>
                <a:uFillTx/>
                <a:ea typeface="+mn-ea"/>
                <a:cs typeface="+mn-cs"/>
              </a:rPr>
              <a:t>Dve trećine </a:t>
            </a:r>
            <a:r>
              <a:rPr lang="sr-Latn-RS" sz="1400" dirty="0"/>
              <a:t>privrednika</a:t>
            </a:r>
            <a:r>
              <a:rPr kumimoji="0" lang="sr-Latn-RS" sz="1400" b="0" i="0" u="none" strike="noStrike" kern="1200" cap="none" spc="0" normalizeH="0" baseline="0" noProof="0" dirty="0">
                <a:ln>
                  <a:noFill/>
                </a:ln>
                <a:effectLst/>
                <a:uLnTx/>
                <a:uFillTx/>
                <a:ea typeface="+mn-ea"/>
                <a:cs typeface="+mn-cs"/>
              </a:rPr>
              <a:t> koji nemaju u ponudi bezgotovinski vid plaćanja ne planira da ga uvede u narednih godinu dana. </a:t>
            </a:r>
            <a:r>
              <a:rPr lang="sr-Latn-RS" sz="1400" dirty="0"/>
              <a:t>S druge strane, jedna četvrtina planira da uvede plaćanje karticama u narednih godinu dana.</a:t>
            </a:r>
            <a:endParaRPr kumimoji="0" lang="en-US" sz="1400" b="0" i="0" u="none" strike="noStrike" kern="1200" cap="none" spc="0" normalizeH="0" baseline="0" noProof="0" dirty="0">
              <a:ln>
                <a:noFill/>
              </a:ln>
              <a:effectLst/>
              <a:uLnTx/>
              <a:uFillTx/>
              <a:ea typeface="+mn-ea"/>
              <a:cs typeface="+mn-cs"/>
            </a:endParaRPr>
          </a:p>
        </p:txBody>
      </p:sp>
      <p:sp>
        <p:nvSpPr>
          <p:cNvPr id="5" name="Rectangle 4">
            <a:extLst>
              <a:ext uri="{FF2B5EF4-FFF2-40B4-BE49-F238E27FC236}">
                <a16:creationId xmlns:a16="http://schemas.microsoft.com/office/drawing/2014/main" id="{A3469188-401C-381F-E31B-285098E8BD60}"/>
              </a:ext>
            </a:extLst>
          </p:cNvPr>
          <p:cNvSpPr/>
          <p:nvPr/>
        </p:nvSpPr>
        <p:spPr>
          <a:xfrm>
            <a:off x="334880" y="4502461"/>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3">
            <a:extLst>
              <a:ext uri="{FF2B5EF4-FFF2-40B4-BE49-F238E27FC236}">
                <a16:creationId xmlns:a16="http://schemas.microsoft.com/office/drawing/2014/main" id="{3DB97A80-C96F-0F68-FA2B-F230C095B358}"/>
              </a:ext>
            </a:extLst>
          </p:cNvPr>
          <p:cNvSpPr txBox="1">
            <a:spLocks/>
          </p:cNvSpPr>
          <p:nvPr/>
        </p:nvSpPr>
        <p:spPr bwMode="gray">
          <a:xfrm>
            <a:off x="507007" y="4526993"/>
            <a:ext cx="8139311"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pPr>
            <a:r>
              <a:rPr lang="pl-PL" sz="900" b="0" i="1" dirty="0">
                <a:solidFill>
                  <a:schemeClr val="tx1"/>
                </a:solidFill>
              </a:rPr>
              <a:t>Da li, u narednih godinu dana, planirate da uvedete neki oblik bezgotovinskog plaćanja? MOGUĆE VIŠE ODGOVORA  </a:t>
            </a:r>
            <a:br>
              <a:rPr lang="pl-PL" sz="900" b="0" i="1" dirty="0">
                <a:solidFill>
                  <a:schemeClr val="tx1"/>
                </a:solidFill>
              </a:rPr>
            </a:br>
            <a:r>
              <a:rPr lang="pl-PL" sz="900" b="0" i="1" dirty="0">
                <a:solidFill>
                  <a:schemeClr val="tx1"/>
                </a:solidFill>
              </a:rPr>
              <a:t>Baza: Oni koji prodaju robu/pružaju usluge direktno fizičkim licima i nemaju u ponudi bezgotovinsko plaćanje (n=224)</a:t>
            </a:r>
          </a:p>
        </p:txBody>
      </p:sp>
      <p:graphicFrame>
        <p:nvGraphicFramePr>
          <p:cNvPr id="8" name="Chart 7">
            <a:extLst>
              <a:ext uri="{FF2B5EF4-FFF2-40B4-BE49-F238E27FC236}">
                <a16:creationId xmlns:a16="http://schemas.microsoft.com/office/drawing/2014/main" id="{CE1750EE-C61A-6486-3217-5AA9B0F8A141}"/>
              </a:ext>
            </a:extLst>
          </p:cNvPr>
          <p:cNvGraphicFramePr/>
          <p:nvPr>
            <p:extLst>
              <p:ext uri="{D42A27DB-BD31-4B8C-83A1-F6EECF244321}">
                <p14:modId xmlns:p14="http://schemas.microsoft.com/office/powerpoint/2010/main" val="3992127079"/>
              </p:ext>
            </p:extLst>
          </p:nvPr>
        </p:nvGraphicFramePr>
        <p:xfrm>
          <a:off x="533400" y="1459661"/>
          <a:ext cx="8296080" cy="27884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70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C60A-085C-CFF6-C5BB-5A0EC8909482}"/>
              </a:ext>
            </a:extLst>
          </p:cNvPr>
          <p:cNvSpPr>
            <a:spLocks noGrp="1"/>
          </p:cNvSpPr>
          <p:nvPr>
            <p:ph type="title"/>
          </p:nvPr>
        </p:nvSpPr>
        <p:spPr/>
        <p:txBody>
          <a:bodyPr/>
          <a:lstStyle/>
          <a:p>
            <a:r>
              <a:rPr lang="en-GB" dirty="0" err="1"/>
              <a:t>Bezgotovinsko</a:t>
            </a:r>
            <a:r>
              <a:rPr lang="en-GB" dirty="0"/>
              <a:t> </a:t>
            </a:r>
            <a:r>
              <a:rPr lang="en-GB" dirty="0" err="1"/>
              <a:t>plaćanje</a:t>
            </a:r>
            <a:endParaRPr lang="en-GB" dirty="0"/>
          </a:p>
        </p:txBody>
      </p:sp>
      <p:sp>
        <p:nvSpPr>
          <p:cNvPr id="4" name="TextBox 3">
            <a:extLst>
              <a:ext uri="{FF2B5EF4-FFF2-40B4-BE49-F238E27FC236}">
                <a16:creationId xmlns:a16="http://schemas.microsoft.com/office/drawing/2014/main" id="{E43D7153-7342-4B66-3F23-10F12E378017}"/>
              </a:ext>
            </a:extLst>
          </p:cNvPr>
          <p:cNvSpPr txBox="1"/>
          <p:nvPr/>
        </p:nvSpPr>
        <p:spPr>
          <a:xfrm>
            <a:off x="334881" y="821818"/>
            <a:ext cx="8213608" cy="738664"/>
          </a:xfrm>
          <a:prstGeom prst="rect">
            <a:avLst/>
          </a:prstGeom>
          <a:noFill/>
        </p:spPr>
        <p:txBody>
          <a:bodyPr wrap="square">
            <a:spAutoFit/>
          </a:bodyPr>
          <a:lstStyle/>
          <a:p>
            <a:pPr lvl="0">
              <a:defRPr/>
            </a:pPr>
            <a:r>
              <a:rPr kumimoji="0" lang="sr-Latn-RS" sz="1400" b="0" i="0" u="none" strike="noStrike" kern="1200" cap="none" spc="0" normalizeH="0" baseline="0" noProof="0" dirty="0">
                <a:ln>
                  <a:noFill/>
                </a:ln>
                <a:effectLst/>
                <a:uLnTx/>
                <a:uFillTx/>
                <a:ea typeface="+mn-ea"/>
                <a:cs typeface="+mn-cs"/>
              </a:rPr>
              <a:t>Kod privrednika koji koriste bezgotovinsko plaćanje kao glavni motiv uvođenja navodi se želja za </a:t>
            </a:r>
            <a:r>
              <a:rPr kumimoji="0" lang="sr-Latn-RS" sz="1400" b="0" i="0" u="none" strike="noStrike" kern="1200" cap="none" spc="0" normalizeH="0" baseline="0" noProof="0" dirty="0" err="1">
                <a:ln>
                  <a:noFill/>
                </a:ln>
                <a:effectLst/>
                <a:uLnTx/>
                <a:uFillTx/>
                <a:ea typeface="+mn-ea"/>
                <a:cs typeface="+mn-cs"/>
              </a:rPr>
              <a:t>neodbijanjem</a:t>
            </a:r>
            <a:r>
              <a:rPr kumimoji="0" lang="sr-Latn-RS" sz="1400" b="0" i="0" u="none" strike="noStrike" kern="1200" cap="none" spc="0" normalizeH="0" baseline="0" noProof="0" dirty="0">
                <a:ln>
                  <a:noFill/>
                </a:ln>
                <a:effectLst/>
                <a:uLnTx/>
                <a:uFillTx/>
                <a:ea typeface="+mn-ea"/>
                <a:cs typeface="+mn-cs"/>
              </a:rPr>
              <a:t> klijenata koji bi želeli da plate bezgotovinski (63%), zatim olakšanje poslovanje (43%) i proširenje tržišta na klijente koji pretežno plaćaju karticama (29%).</a:t>
            </a:r>
          </a:p>
        </p:txBody>
      </p:sp>
      <p:sp>
        <p:nvSpPr>
          <p:cNvPr id="5" name="Rectangle 4">
            <a:extLst>
              <a:ext uri="{FF2B5EF4-FFF2-40B4-BE49-F238E27FC236}">
                <a16:creationId xmlns:a16="http://schemas.microsoft.com/office/drawing/2014/main" id="{A3469188-401C-381F-E31B-285098E8BD60}"/>
              </a:ext>
            </a:extLst>
          </p:cNvPr>
          <p:cNvSpPr/>
          <p:nvPr/>
        </p:nvSpPr>
        <p:spPr>
          <a:xfrm>
            <a:off x="334880" y="4502461"/>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3">
            <a:extLst>
              <a:ext uri="{FF2B5EF4-FFF2-40B4-BE49-F238E27FC236}">
                <a16:creationId xmlns:a16="http://schemas.microsoft.com/office/drawing/2014/main" id="{3DB97A80-C96F-0F68-FA2B-F230C095B358}"/>
              </a:ext>
            </a:extLst>
          </p:cNvPr>
          <p:cNvSpPr txBox="1">
            <a:spLocks/>
          </p:cNvSpPr>
          <p:nvPr/>
        </p:nvSpPr>
        <p:spPr bwMode="gray">
          <a:xfrm>
            <a:off x="507007" y="4753740"/>
            <a:ext cx="8139311"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lnSpc>
                <a:spcPct val="100000"/>
              </a:lnSpc>
              <a:spcBef>
                <a:spcPts val="0"/>
              </a:spcBef>
              <a:spcAft>
                <a:spcPts val="0"/>
              </a:spcAft>
            </a:pPr>
            <a:r>
              <a:rPr lang="pl-PL" sz="900" b="0" i="1" dirty="0">
                <a:solidFill>
                  <a:schemeClr val="tx1"/>
                </a:solidFill>
              </a:rPr>
              <a:t>Molimo vas navedite šta Vas je u najvećoj meri navelo da uvedete bezgotovinsko plaćanje? 2 ODGOVORA  </a:t>
            </a:r>
            <a:br>
              <a:rPr lang="pl-PL" sz="900" b="0" i="1" dirty="0">
                <a:solidFill>
                  <a:schemeClr val="tx1"/>
                </a:solidFill>
              </a:rPr>
            </a:br>
            <a:r>
              <a:rPr lang="pl-PL" sz="900" b="0" i="1" dirty="0">
                <a:solidFill>
                  <a:schemeClr val="tx1"/>
                </a:solidFill>
              </a:rPr>
              <a:t>Baza: Oni koji prodaju robu/pružaju usluge direktno fizičkim licima i koriste bezgotovinsko plaćanje (n=231)</a:t>
            </a:r>
          </a:p>
        </p:txBody>
      </p:sp>
      <p:graphicFrame>
        <p:nvGraphicFramePr>
          <p:cNvPr id="7" name="Chart 6">
            <a:extLst>
              <a:ext uri="{FF2B5EF4-FFF2-40B4-BE49-F238E27FC236}">
                <a16:creationId xmlns:a16="http://schemas.microsoft.com/office/drawing/2014/main" id="{402DD491-C44F-9EE0-B6B3-C00E1153C001}"/>
              </a:ext>
            </a:extLst>
          </p:cNvPr>
          <p:cNvGraphicFramePr/>
          <p:nvPr>
            <p:extLst>
              <p:ext uri="{D42A27DB-BD31-4B8C-83A1-F6EECF244321}">
                <p14:modId xmlns:p14="http://schemas.microsoft.com/office/powerpoint/2010/main" val="3499650508"/>
              </p:ext>
            </p:extLst>
          </p:nvPr>
        </p:nvGraphicFramePr>
        <p:xfrm>
          <a:off x="595511" y="1590293"/>
          <a:ext cx="8340094" cy="3160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395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91EC87-AA1F-4A3E-86A2-3BF509B31F4E}"/>
              </a:ext>
            </a:extLst>
          </p:cNvPr>
          <p:cNvSpPr txBox="1">
            <a:spLocks/>
          </p:cNvSpPr>
          <p:nvPr/>
        </p:nvSpPr>
        <p:spPr>
          <a:xfrm>
            <a:off x="571036" y="969474"/>
            <a:ext cx="4245835" cy="2421587"/>
          </a:xfrm>
          <a:prstGeom prst="rect">
            <a:avLst/>
          </a:prstGeom>
        </p:spPr>
        <p:txBody>
          <a:bodyPr vert="horz" lIns="68580" tIns="34290" rIns="68580" bIns="34290" rtlCol="0">
            <a:normAutofit/>
          </a:bodyPr>
          <a:lstStyle>
            <a:lvl1pPr marL="171450" indent="-171450" algn="l" defTabSz="685800" rtl="0" eaLnBrk="1" latinLnBrk="0" hangingPunct="1">
              <a:lnSpc>
                <a:spcPct val="100000"/>
              </a:lnSpc>
              <a:spcBef>
                <a:spcPts val="750"/>
              </a:spcBef>
              <a:buClr>
                <a:srgbClr val="6DC4C4"/>
              </a:buClr>
              <a:buFont typeface="Courier New" panose="02070309020205020404" pitchFamily="49" charset="0"/>
              <a:buChar char="o"/>
              <a:defRPr sz="2200" kern="1200">
                <a:solidFill>
                  <a:schemeClr val="tx1"/>
                </a:solidFill>
                <a:latin typeface="Calibri"/>
                <a:ea typeface="+mn-ea"/>
                <a:cs typeface="+mn-cs"/>
              </a:defRPr>
            </a:lvl1pPr>
            <a:lvl2pPr marL="514350" indent="-171450" algn="l" defTabSz="685800" rtl="0" eaLnBrk="1" latinLnBrk="0" hangingPunct="1">
              <a:lnSpc>
                <a:spcPct val="100000"/>
              </a:lnSpc>
              <a:spcBef>
                <a:spcPts val="375"/>
              </a:spcBef>
              <a:buClr>
                <a:srgbClr val="6DC4C4"/>
              </a:buClr>
              <a:buFont typeface="Courier New" panose="02070309020205020404" pitchFamily="49" charset="0"/>
              <a:buChar char="o"/>
              <a:defRPr sz="2000" kern="1200">
                <a:solidFill>
                  <a:schemeClr val="tx1"/>
                </a:solidFill>
                <a:latin typeface="Calibri"/>
                <a:ea typeface="+mn-ea"/>
                <a:cs typeface="+mn-cs"/>
              </a:defRPr>
            </a:lvl2pPr>
            <a:lvl3pPr marL="857250" indent="-171450" algn="l" defTabSz="685800" rtl="0" eaLnBrk="1" latinLnBrk="0" hangingPunct="1">
              <a:lnSpc>
                <a:spcPct val="100000"/>
              </a:lnSpc>
              <a:spcBef>
                <a:spcPts val="375"/>
              </a:spcBef>
              <a:buClr>
                <a:srgbClr val="6DC4C4"/>
              </a:buClr>
              <a:buFont typeface="Courier New" panose="02070309020205020404" pitchFamily="49" charset="0"/>
              <a:buChar char="o"/>
              <a:defRPr sz="1800" kern="1200">
                <a:solidFill>
                  <a:schemeClr val="tx1"/>
                </a:solidFill>
                <a:latin typeface="Calibri"/>
                <a:ea typeface="+mn-ea"/>
                <a:cs typeface="+mn-cs"/>
              </a:defRPr>
            </a:lvl3pPr>
            <a:lvl4pPr marL="12001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4pPr>
            <a:lvl5pPr marL="15430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Courier New" panose="02070309020205020404" pitchFamily="49" charset="0"/>
              <a:buNone/>
            </a:pPr>
            <a:r>
              <a:rPr lang="en-US" sz="1360" dirty="0">
                <a:latin typeface="+mn-lt"/>
              </a:rPr>
              <a:t>Ipsos ranks third in the global research industry. With a strong presence in 87 countries, Ipsos employs more than 16,000 people and has the ability to conduct research programs in more than 100 countries. Founded in France in 1975, Ipsos is </a:t>
            </a:r>
            <a:r>
              <a:rPr lang="en-GB" sz="1360" dirty="0">
                <a:latin typeface="+mn-lt"/>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360" dirty="0">
                <a:latin typeface="+mn-lt"/>
              </a:rPr>
              <a:t>Ipsos has been listed on the Paris Stock Exchange since 1999.</a:t>
            </a:r>
          </a:p>
        </p:txBody>
      </p:sp>
      <p:sp>
        <p:nvSpPr>
          <p:cNvPr id="5" name="Rectangle 4">
            <a:extLst>
              <a:ext uri="{FF2B5EF4-FFF2-40B4-BE49-F238E27FC236}">
                <a16:creationId xmlns:a16="http://schemas.microsoft.com/office/drawing/2014/main" id="{EA46552D-6A12-FD75-9302-EE2F543AA7E5}"/>
              </a:ext>
            </a:extLst>
          </p:cNvPr>
          <p:cNvSpPr/>
          <p:nvPr/>
        </p:nvSpPr>
        <p:spPr>
          <a:xfrm>
            <a:off x="5337645" y="969474"/>
            <a:ext cx="3108400" cy="4034385"/>
          </a:xfrm>
          <a:prstGeom prst="rect">
            <a:avLst/>
          </a:prstGeom>
          <a:ln>
            <a:noFill/>
          </a:ln>
        </p:spPr>
        <p:txBody>
          <a:bodyPr lIns="42301" tIns="21151" rIns="42301" bIns="21151">
            <a:spAutoFit/>
          </a:bodyPr>
          <a:lstStyle/>
          <a:p>
            <a:pPr algn="just" defTabSz="715283" hangingPunct="0">
              <a:lnSpc>
                <a:spcPts val="1088"/>
              </a:lnSpc>
            </a:pPr>
            <a:r>
              <a:rPr lang="en-US" sz="1224" b="1" dirty="0"/>
              <a:t>GAME CHANGERS</a:t>
            </a:r>
          </a:p>
          <a:p>
            <a:pPr defTabSz="715283"/>
            <a:br>
              <a:rPr lang="en-US" sz="1088" b="1" dirty="0"/>
            </a:br>
            <a:r>
              <a:rPr lang="en-US" sz="1088" b="1" dirty="0"/>
              <a:t>“</a:t>
            </a:r>
            <a:r>
              <a:rPr lang="en-US" sz="1088" dirty="0"/>
              <a:t>Game Changers” is the Ipsos signature.</a:t>
            </a:r>
          </a:p>
          <a:p>
            <a:pPr defTabSz="715283"/>
            <a:r>
              <a:rPr lang="en-US" sz="1088" dirty="0"/>
              <a:t> </a:t>
            </a:r>
          </a:p>
          <a:p>
            <a:pPr defTabSz="715283"/>
            <a:r>
              <a:rPr lang="en-US" sz="1088" dirty="0"/>
              <a:t>At Ipsos we are passionately curious about people, markets, brands </a:t>
            </a:r>
            <a:br>
              <a:rPr lang="en-US" sz="1088" dirty="0"/>
            </a:br>
            <a:r>
              <a:rPr lang="en-US" sz="1088" dirty="0"/>
              <a:t>and society. </a:t>
            </a:r>
          </a:p>
          <a:p>
            <a:pPr defTabSz="715283"/>
            <a:endParaRPr lang="en-US" sz="1088" dirty="0"/>
          </a:p>
          <a:p>
            <a:pPr defTabSz="715283"/>
            <a:r>
              <a:rPr lang="en-US" sz="1088" dirty="0"/>
              <a:t>We make our changing world easier and faster to navigate and inspire clients to make smarter decisions. </a:t>
            </a:r>
          </a:p>
          <a:p>
            <a:pPr defTabSz="715283"/>
            <a:endParaRPr lang="en-US" sz="1088" dirty="0"/>
          </a:p>
          <a:p>
            <a:pPr defTabSz="715283"/>
            <a:r>
              <a:rPr lang="en-US" sz="1088" dirty="0"/>
              <a:t>We deliver with security, speed, simplicity and substance. We are </a:t>
            </a:r>
            <a:br>
              <a:rPr lang="en-US" sz="1088" dirty="0"/>
            </a:br>
            <a:r>
              <a:rPr lang="en-US" sz="1088" dirty="0"/>
              <a:t>Game Changers.</a:t>
            </a:r>
            <a:br>
              <a:rPr lang="en-US" sz="1088" dirty="0"/>
            </a:br>
            <a:endParaRPr lang="en-US" sz="1088" dirty="0"/>
          </a:p>
          <a:p>
            <a:pPr defTabSz="715283"/>
            <a:r>
              <a:rPr lang="en-US" sz="1088" dirty="0"/>
              <a:t>Ipsos is listed on Eurolist - NYSE-Euronext.  The company is part of the SBF 120 and the Mid-60 index and is eligible for the Deferred Settlement Service (SRD).</a:t>
            </a:r>
          </a:p>
          <a:p>
            <a:pPr defTabSz="715283"/>
            <a:r>
              <a:rPr lang="x-none" sz="1088" dirty="0"/>
              <a:t> </a:t>
            </a:r>
            <a:endParaRPr lang="en-US" sz="1088" dirty="0"/>
          </a:p>
          <a:p>
            <a:pPr defTabSz="715283"/>
            <a:r>
              <a:rPr lang="fr-FR" sz="1088" b="1" dirty="0"/>
              <a:t>ISIN code FR0000073298, Reuters ISOS.PA, Bloomberg IPS:FP</a:t>
            </a:r>
            <a:br>
              <a:rPr lang="fr-FR" sz="1088" b="1" dirty="0"/>
            </a:br>
            <a:r>
              <a:rPr lang="fr-FR" sz="1088" b="1" u="sng" dirty="0">
                <a:hlinkClick r:id="rId2">
                  <a:extLst>
                    <a:ext uri="{A12FA001-AC4F-418D-AE19-62706E023703}">
                      <ahyp:hlinkClr xmlns:ahyp="http://schemas.microsoft.com/office/drawing/2018/hyperlinkcolor" val="tx"/>
                    </a:ext>
                  </a:extLst>
                </a:hlinkClick>
              </a:rPr>
              <a:t>www.ipsos.com</a:t>
            </a:r>
            <a:endParaRPr lang="en-US" sz="1088" dirty="0"/>
          </a:p>
        </p:txBody>
      </p:sp>
      <p:sp>
        <p:nvSpPr>
          <p:cNvPr id="6" name="Title 1">
            <a:extLst>
              <a:ext uri="{FF2B5EF4-FFF2-40B4-BE49-F238E27FC236}">
                <a16:creationId xmlns:a16="http://schemas.microsoft.com/office/drawing/2014/main" id="{B2CD5F4F-3470-4960-0509-160EEC38E720}"/>
              </a:ext>
            </a:extLst>
          </p:cNvPr>
          <p:cNvSpPr>
            <a:spLocks noGrp="1"/>
          </p:cNvSpPr>
          <p:nvPr>
            <p:ph type="title"/>
          </p:nvPr>
        </p:nvSpPr>
        <p:spPr>
          <a:xfrm>
            <a:off x="1065266" y="237067"/>
            <a:ext cx="7581052" cy="444501"/>
          </a:xfrm>
        </p:spPr>
        <p:txBody>
          <a:bodyPr/>
          <a:lstStyle/>
          <a:p>
            <a:r>
              <a:rPr lang="sr-Latn-RS" dirty="0" err="1"/>
              <a:t>About</a:t>
            </a:r>
            <a:r>
              <a:rPr lang="sr-Latn-RS" dirty="0"/>
              <a:t> IPSOS</a:t>
            </a:r>
            <a:endParaRPr lang="en-GB" dirty="0"/>
          </a:p>
        </p:txBody>
      </p:sp>
      <p:sp>
        <p:nvSpPr>
          <p:cNvPr id="7" name="Rectangle 6">
            <a:extLst>
              <a:ext uri="{FF2B5EF4-FFF2-40B4-BE49-F238E27FC236}">
                <a16:creationId xmlns:a16="http://schemas.microsoft.com/office/drawing/2014/main" id="{4206E6DF-993B-EF5B-410D-E4026C9065DA}"/>
              </a:ext>
            </a:extLst>
          </p:cNvPr>
          <p:cNvSpPr/>
          <p:nvPr/>
        </p:nvSpPr>
        <p:spPr>
          <a:xfrm>
            <a:off x="334880" y="4502461"/>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3501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0A4-E12C-5347-86BD-7EF7A1CA9F56}"/>
              </a:ext>
            </a:extLst>
          </p:cNvPr>
          <p:cNvSpPr>
            <a:spLocks noGrp="1"/>
          </p:cNvSpPr>
          <p:nvPr>
            <p:ph type="title"/>
          </p:nvPr>
        </p:nvSpPr>
        <p:spPr>
          <a:xfrm>
            <a:off x="1225826" y="1816101"/>
            <a:ext cx="7035800" cy="1347723"/>
          </a:xfrm>
        </p:spPr>
        <p:txBody>
          <a:bodyPr>
            <a:noAutofit/>
          </a:bodyPr>
          <a:lstStyle/>
          <a:p>
            <a:pPr marL="0" indent="0">
              <a:spcBef>
                <a:spcPts val="0"/>
              </a:spcBef>
            </a:pPr>
            <a:r>
              <a:rPr lang="sr-Latn-RS" sz="4400" dirty="0">
                <a:cs typeface="Arial" panose="020B0604020202020204" pitchFamily="34" charset="0"/>
              </a:rPr>
              <a:t>HVALA</a:t>
            </a:r>
            <a:br>
              <a:rPr lang="en-GB" sz="4400" dirty="0">
                <a:cs typeface="Calibri"/>
              </a:rPr>
            </a:br>
            <a:br>
              <a:rPr lang="sr-Latn-RS" sz="4400" dirty="0">
                <a:cs typeface="Calibri"/>
              </a:rPr>
            </a:br>
            <a:r>
              <a:rPr lang="sr-Latn-RS" sz="1800" b="0" dirty="0">
                <a:latin typeface="Calibri" panose="020F0502020204030204" pitchFamily="34" charset="0"/>
                <a:ea typeface="Calibri" panose="020F0502020204030204" pitchFamily="34" charset="0"/>
              </a:rPr>
              <a:t>www.boljinacin.rs</a:t>
            </a:r>
            <a:br>
              <a:rPr lang="sr-Cyrl-RS" sz="1800" b="0" dirty="0">
                <a:ea typeface="DengXian" panose="02010600030101010101" pitchFamily="2" charset="-122"/>
              </a:rPr>
            </a:br>
            <a:endParaRPr lang="en-US" sz="1800" b="0" dirty="0"/>
          </a:p>
        </p:txBody>
      </p:sp>
      <p:sp>
        <p:nvSpPr>
          <p:cNvPr id="3" name="Content Placeholder 2">
            <a:extLst>
              <a:ext uri="{FF2B5EF4-FFF2-40B4-BE49-F238E27FC236}">
                <a16:creationId xmlns:a16="http://schemas.microsoft.com/office/drawing/2014/main" id="{E4A567F9-73EE-4638-A175-F7C6DAD44E9E}"/>
              </a:ext>
            </a:extLst>
          </p:cNvPr>
          <p:cNvSpPr>
            <a:spLocks noGrp="1"/>
          </p:cNvSpPr>
          <p:nvPr>
            <p:ph type="body" idx="1"/>
          </p:nvPr>
        </p:nvSpPr>
        <p:spPr>
          <a:xfrm>
            <a:off x="730458" y="4506582"/>
            <a:ext cx="7683084" cy="382167"/>
          </a:xfrm>
        </p:spPr>
        <p:txBody>
          <a:bodyPr>
            <a:noAutofit/>
          </a:bodyPr>
          <a:lstStyle/>
          <a:p>
            <a:pPr marL="0" indent="0" algn="just">
              <a:buNone/>
            </a:pPr>
            <a:r>
              <a:rPr lang="sr-Latn-RS" sz="800" dirty="0">
                <a:solidFill>
                  <a:schemeClr val="tx1">
                    <a:lumMod val="50000"/>
                    <a:lumOff val="50000"/>
                  </a:schemeClr>
                </a:solidFill>
                <a:latin typeface="+mn-lt"/>
              </a:rPr>
              <a:t>Nacionalna inicijativa za bezgotovinsko plaćanje je zajednički projekat </a:t>
            </a:r>
            <a:r>
              <a:rPr lang="sr-Latn-RS" sz="800" dirty="0" err="1">
                <a:solidFill>
                  <a:schemeClr val="tx1">
                    <a:lumMod val="50000"/>
                    <a:lumOff val="50000"/>
                  </a:schemeClr>
                </a:solidFill>
                <a:latin typeface="+mn-lt"/>
              </a:rPr>
              <a:t>Deutsche</a:t>
            </a:r>
            <a:r>
              <a:rPr lang="sr-Latn-RS" sz="800" dirty="0">
                <a:solidFill>
                  <a:schemeClr val="tx1">
                    <a:lumMod val="50000"/>
                    <a:lumOff val="50000"/>
                  </a:schemeClr>
                </a:solidFill>
                <a:latin typeface="+mn-lt"/>
              </a:rPr>
              <a:t> </a:t>
            </a:r>
            <a:r>
              <a:rPr lang="sr-Latn-RS" sz="800" dirty="0" err="1">
                <a:solidFill>
                  <a:schemeClr val="tx1">
                    <a:lumMod val="50000"/>
                    <a:lumOff val="50000"/>
                  </a:schemeClr>
                </a:solidFill>
                <a:latin typeface="+mn-lt"/>
              </a:rPr>
              <a:t>Gesellschaft</a:t>
            </a:r>
            <a:r>
              <a:rPr lang="sr-Latn-RS" sz="800" dirty="0">
                <a:solidFill>
                  <a:schemeClr val="tx1">
                    <a:lumMod val="50000"/>
                    <a:lumOff val="50000"/>
                  </a:schemeClr>
                </a:solidFill>
                <a:latin typeface="+mn-lt"/>
              </a:rPr>
              <a:t> </a:t>
            </a:r>
            <a:r>
              <a:rPr lang="sr-Latn-RS" sz="800" dirty="0" err="1">
                <a:solidFill>
                  <a:schemeClr val="tx1">
                    <a:lumMod val="50000"/>
                    <a:lumOff val="50000"/>
                  </a:schemeClr>
                </a:solidFill>
                <a:latin typeface="+mn-lt"/>
              </a:rPr>
              <a:t>für</a:t>
            </a:r>
            <a:r>
              <a:rPr lang="sr-Latn-RS" sz="800" dirty="0">
                <a:solidFill>
                  <a:schemeClr val="tx1">
                    <a:lumMod val="50000"/>
                    <a:lumOff val="50000"/>
                  </a:schemeClr>
                </a:solidFill>
                <a:latin typeface="+mn-lt"/>
              </a:rPr>
              <a:t> </a:t>
            </a:r>
            <a:r>
              <a:rPr lang="sr-Latn-RS" sz="800" dirty="0" err="1">
                <a:solidFill>
                  <a:schemeClr val="tx1">
                    <a:lumMod val="50000"/>
                    <a:lumOff val="50000"/>
                  </a:schemeClr>
                </a:solidFill>
                <a:latin typeface="+mn-lt"/>
              </a:rPr>
              <a:t>Internationale</a:t>
            </a:r>
            <a:r>
              <a:rPr lang="sr-Latn-RS" sz="800" dirty="0">
                <a:solidFill>
                  <a:schemeClr val="tx1">
                    <a:lumMod val="50000"/>
                    <a:lumOff val="50000"/>
                  </a:schemeClr>
                </a:solidFill>
                <a:latin typeface="+mn-lt"/>
              </a:rPr>
              <a:t> </a:t>
            </a:r>
            <a:r>
              <a:rPr lang="sr-Latn-RS" sz="800" dirty="0" err="1">
                <a:solidFill>
                  <a:schemeClr val="tx1">
                    <a:lumMod val="50000"/>
                    <a:lumOff val="50000"/>
                  </a:schemeClr>
                </a:solidFill>
                <a:latin typeface="+mn-lt"/>
              </a:rPr>
              <a:t>Zusammenarbeit</a:t>
            </a:r>
            <a:r>
              <a:rPr lang="sr-Latn-RS" sz="800" dirty="0">
                <a:solidFill>
                  <a:schemeClr val="tx1">
                    <a:lumMod val="50000"/>
                    <a:lumOff val="50000"/>
                  </a:schemeClr>
                </a:solidFill>
                <a:latin typeface="+mn-lt"/>
              </a:rPr>
              <a:t> (GIZ) </a:t>
            </a:r>
            <a:r>
              <a:rPr lang="sr-Latn-RS" sz="800" dirty="0" err="1">
                <a:solidFill>
                  <a:schemeClr val="tx1">
                    <a:lumMod val="50000"/>
                    <a:lumOff val="50000"/>
                  </a:schemeClr>
                </a:solidFill>
                <a:latin typeface="+mn-lt"/>
              </a:rPr>
              <a:t>GmbH</a:t>
            </a:r>
            <a:r>
              <a:rPr lang="sr-Latn-RS" sz="800" dirty="0">
                <a:solidFill>
                  <a:schemeClr val="tx1">
                    <a:lumMod val="50000"/>
                    <a:lumOff val="50000"/>
                  </a:schemeClr>
                </a:solidFill>
                <a:latin typeface="+mn-lt"/>
              </a:rPr>
              <a:t> i kompanija </a:t>
            </a:r>
            <a:r>
              <a:rPr lang="sr-Latn-RS" sz="800" dirty="0" err="1">
                <a:solidFill>
                  <a:schemeClr val="tx1">
                    <a:lumMod val="50000"/>
                    <a:lumOff val="50000"/>
                  </a:schemeClr>
                </a:solidFill>
                <a:latin typeface="+mn-lt"/>
              </a:rPr>
              <a:t>Mastercard</a:t>
            </a:r>
            <a:r>
              <a:rPr lang="sr-Latn-RS" sz="800" dirty="0">
                <a:solidFill>
                  <a:schemeClr val="tx1">
                    <a:lumMod val="50000"/>
                    <a:lumOff val="50000"/>
                  </a:schemeClr>
                </a:solidFill>
                <a:latin typeface="+mn-lt"/>
              </a:rPr>
              <a:t> i Visa, koji se sprovodi pod okriljem </a:t>
            </a:r>
            <a:r>
              <a:rPr lang="sr-Latn-RS" sz="800" dirty="0" err="1">
                <a:solidFill>
                  <a:schemeClr val="tx1">
                    <a:lumMod val="50000"/>
                    <a:lumOff val="50000"/>
                  </a:schemeClr>
                </a:solidFill>
                <a:latin typeface="+mn-lt"/>
              </a:rPr>
              <a:t>develoPPP</a:t>
            </a:r>
            <a:r>
              <a:rPr lang="sr-Latn-RS" sz="800" dirty="0">
                <a:solidFill>
                  <a:schemeClr val="tx1">
                    <a:lumMod val="50000"/>
                    <a:lumOff val="50000"/>
                  </a:schemeClr>
                </a:solidFill>
                <a:latin typeface="+mn-lt"/>
              </a:rPr>
              <a:t> programa Nemačkog saveznog ministarstva za ekonomsku saradnju i razvoj (BMZ) u saradnji sa NALED-om i Ministarstvom finansija </a:t>
            </a:r>
            <a:r>
              <a:rPr lang="sr-Latn-RS" sz="800">
                <a:solidFill>
                  <a:schemeClr val="tx1">
                    <a:lumMod val="50000"/>
                    <a:lumOff val="50000"/>
                  </a:schemeClr>
                </a:solidFill>
                <a:latin typeface="+mn-lt"/>
              </a:rPr>
              <a:t>Republike Srbije.</a:t>
            </a:r>
            <a:endParaRPr lang="de-DE" sz="800" dirty="0">
              <a:solidFill>
                <a:schemeClr val="tx1">
                  <a:lumMod val="50000"/>
                  <a:lumOff val="50000"/>
                </a:schemeClr>
              </a:solidFill>
              <a:latin typeface="+mn-lt"/>
            </a:endParaRPr>
          </a:p>
        </p:txBody>
      </p:sp>
      <p:sp>
        <p:nvSpPr>
          <p:cNvPr id="4" name="Rectangle 3">
            <a:extLst>
              <a:ext uri="{FF2B5EF4-FFF2-40B4-BE49-F238E27FC236}">
                <a16:creationId xmlns:a16="http://schemas.microsoft.com/office/drawing/2014/main" id="{EF5DAD81-A3BF-B30E-FECE-B0C59705AE06}"/>
              </a:ext>
            </a:extLst>
          </p:cNvPr>
          <p:cNvSpPr/>
          <p:nvPr/>
        </p:nvSpPr>
        <p:spPr>
          <a:xfrm>
            <a:off x="5304393" y="30634"/>
            <a:ext cx="3524814" cy="1408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Logo&#10;&#10;Description automatically generated">
            <a:extLst>
              <a:ext uri="{FF2B5EF4-FFF2-40B4-BE49-F238E27FC236}">
                <a16:creationId xmlns:a16="http://schemas.microsoft.com/office/drawing/2014/main" id="{59D8D999-F07E-BD4F-C01C-C8DC06FBB567}"/>
              </a:ext>
            </a:extLst>
          </p:cNvPr>
          <p:cNvPicPr>
            <a:picLocks noChangeAspect="1"/>
          </p:cNvPicPr>
          <p:nvPr/>
        </p:nvPicPr>
        <p:blipFill>
          <a:blip r:embed="rId2"/>
          <a:stretch>
            <a:fillRect/>
          </a:stretch>
        </p:blipFill>
        <p:spPr>
          <a:xfrm>
            <a:off x="5304393" y="-14336"/>
            <a:ext cx="3101340" cy="1618370"/>
          </a:xfrm>
          <a:prstGeom prst="rect">
            <a:avLst/>
          </a:prstGeom>
        </p:spPr>
      </p:pic>
    </p:spTree>
    <p:extLst>
      <p:ext uri="{BB962C8B-B14F-4D97-AF65-F5344CB8AC3E}">
        <p14:creationId xmlns:p14="http://schemas.microsoft.com/office/powerpoint/2010/main" val="59662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50BA06-1426-494B-D03B-29114B0B2498}"/>
              </a:ext>
            </a:extLst>
          </p:cNvPr>
          <p:cNvSpPr>
            <a:spLocks noGrp="1"/>
          </p:cNvSpPr>
          <p:nvPr>
            <p:ph type="title"/>
          </p:nvPr>
        </p:nvSpPr>
        <p:spPr/>
        <p:txBody>
          <a:bodyPr/>
          <a:lstStyle/>
          <a:p>
            <a:r>
              <a:rPr lang="sr-Latn-RS" dirty="0"/>
              <a:t>STRUKTURA UZORKA</a:t>
            </a:r>
            <a:endParaRPr lang="en-GB" dirty="0"/>
          </a:p>
        </p:txBody>
      </p:sp>
      <p:graphicFrame>
        <p:nvGraphicFramePr>
          <p:cNvPr id="5" name="Object 2">
            <a:extLst>
              <a:ext uri="{FF2B5EF4-FFF2-40B4-BE49-F238E27FC236}">
                <a16:creationId xmlns:a16="http://schemas.microsoft.com/office/drawing/2014/main" id="{14A6FDAD-3BCA-61B4-3511-E01D4B3D5C86}"/>
              </a:ext>
            </a:extLst>
          </p:cNvPr>
          <p:cNvGraphicFramePr>
            <a:graphicFrameLocks noChangeAspect="1"/>
          </p:cNvGraphicFramePr>
          <p:nvPr>
            <p:extLst>
              <p:ext uri="{D42A27DB-BD31-4B8C-83A1-F6EECF244321}">
                <p14:modId xmlns:p14="http://schemas.microsoft.com/office/powerpoint/2010/main" val="2551239201"/>
              </p:ext>
            </p:extLst>
          </p:nvPr>
        </p:nvGraphicFramePr>
        <p:xfrm>
          <a:off x="346809" y="409616"/>
          <a:ext cx="8610600" cy="420592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5FB38D60-C118-C338-2A7F-8F3A14DB3331}"/>
              </a:ext>
            </a:extLst>
          </p:cNvPr>
          <p:cNvSpPr/>
          <p:nvPr/>
        </p:nvSpPr>
        <p:spPr>
          <a:xfrm>
            <a:off x="334880" y="4502461"/>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3608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56BE5D-1FB5-2866-4AA9-9871A53991B5}"/>
              </a:ext>
            </a:extLst>
          </p:cNvPr>
          <p:cNvSpPr/>
          <p:nvPr/>
        </p:nvSpPr>
        <p:spPr>
          <a:xfrm>
            <a:off x="5304393" y="104974"/>
            <a:ext cx="3524814" cy="1408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2">
            <a:extLst>
              <a:ext uri="{FF2B5EF4-FFF2-40B4-BE49-F238E27FC236}">
                <a16:creationId xmlns:a16="http://schemas.microsoft.com/office/drawing/2014/main" id="{9CFB2D68-4E7E-4546-822B-93203B44F1BF}"/>
              </a:ext>
            </a:extLst>
          </p:cNvPr>
          <p:cNvSpPr>
            <a:spLocks noGrp="1"/>
          </p:cNvSpPr>
          <p:nvPr>
            <p:ph type="title"/>
          </p:nvPr>
        </p:nvSpPr>
        <p:spPr>
          <a:xfrm>
            <a:off x="876300" y="2147737"/>
            <a:ext cx="7353300" cy="848026"/>
          </a:xfrm>
        </p:spPr>
        <p:txBody>
          <a:bodyPr>
            <a:normAutofit fontScale="90000"/>
          </a:bodyPr>
          <a:lstStyle/>
          <a:p>
            <a:r>
              <a:rPr lang="sr-Latn-RS" sz="3600" dirty="0">
                <a:cs typeface="Arial" panose="020B0604020202020204" pitchFamily="34" charset="0"/>
              </a:rPr>
              <a:t>KAKO PRIVREDA OCENJUJE</a:t>
            </a:r>
            <a:br>
              <a:rPr lang="sr-Latn-RS" sz="3600" dirty="0">
                <a:cs typeface="Arial" panose="020B0604020202020204" pitchFamily="34" charset="0"/>
              </a:rPr>
            </a:br>
            <a:r>
              <a:rPr lang="sr-Latn-RS" sz="3600" dirty="0">
                <a:cs typeface="Arial" panose="020B0604020202020204" pitchFamily="34" charset="0"/>
              </a:rPr>
              <a:t>USLOVE POSLOVANJA U SRBIJI?</a:t>
            </a:r>
            <a:endParaRPr lang="en-US" sz="3600" dirty="0"/>
          </a:p>
        </p:txBody>
      </p:sp>
      <p:pic>
        <p:nvPicPr>
          <p:cNvPr id="3" name="Picture 2" descr="Logo&#10;&#10;Description automatically generated">
            <a:extLst>
              <a:ext uri="{FF2B5EF4-FFF2-40B4-BE49-F238E27FC236}">
                <a16:creationId xmlns:a16="http://schemas.microsoft.com/office/drawing/2014/main" id="{2AB936B4-9CEB-4962-2EE5-255B6F47F54E}"/>
              </a:ext>
            </a:extLst>
          </p:cNvPr>
          <p:cNvPicPr>
            <a:picLocks noChangeAspect="1"/>
          </p:cNvPicPr>
          <p:nvPr/>
        </p:nvPicPr>
        <p:blipFill>
          <a:blip r:embed="rId3"/>
          <a:stretch>
            <a:fillRect/>
          </a:stretch>
        </p:blipFill>
        <p:spPr>
          <a:xfrm>
            <a:off x="5304393" y="0"/>
            <a:ext cx="3101340" cy="1618370"/>
          </a:xfrm>
          <a:prstGeom prst="rect">
            <a:avLst/>
          </a:prstGeom>
        </p:spPr>
      </p:pic>
      <p:sp>
        <p:nvSpPr>
          <p:cNvPr id="5" name="Rectangle 4">
            <a:extLst>
              <a:ext uri="{FF2B5EF4-FFF2-40B4-BE49-F238E27FC236}">
                <a16:creationId xmlns:a16="http://schemas.microsoft.com/office/drawing/2014/main" id="{E769D41F-573D-301A-A6FF-815598E66FC6}"/>
              </a:ext>
            </a:extLst>
          </p:cNvPr>
          <p:cNvSpPr/>
          <p:nvPr/>
        </p:nvSpPr>
        <p:spPr>
          <a:xfrm>
            <a:off x="334880" y="4502461"/>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126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514E35-F116-8377-215F-AAD37568A533}"/>
              </a:ext>
            </a:extLst>
          </p:cNvPr>
          <p:cNvSpPr/>
          <p:nvPr/>
        </p:nvSpPr>
        <p:spPr>
          <a:xfrm>
            <a:off x="294596" y="4587368"/>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normAutofit fontScale="90000"/>
          </a:bodyPr>
          <a:lstStyle/>
          <a:p>
            <a:pPr lvl="0"/>
            <a:r>
              <a:rPr lang="nn-NO" dirty="0">
                <a:latin typeface="+mn-lt"/>
                <a:ea typeface="Twentieth Century"/>
                <a:cs typeface="Calibri"/>
                <a:sym typeface="Twentieth Century"/>
              </a:rPr>
              <a:t>Uslovi poslovanja u Srbiji (2022, 2019, 2017)</a:t>
            </a:r>
            <a:endParaRPr lang="en-US" b="0" dirty="0">
              <a:latin typeface="+mn-lt"/>
            </a:endParaRPr>
          </a:p>
        </p:txBody>
      </p:sp>
      <p:sp>
        <p:nvSpPr>
          <p:cNvPr id="5" name="TextBox 4">
            <a:extLst>
              <a:ext uri="{FF2B5EF4-FFF2-40B4-BE49-F238E27FC236}">
                <a16:creationId xmlns:a16="http://schemas.microsoft.com/office/drawing/2014/main" id="{596A1E8A-0579-4976-093D-4FAAB8CF912E}"/>
              </a:ext>
            </a:extLst>
          </p:cNvPr>
          <p:cNvSpPr txBox="1"/>
          <p:nvPr/>
        </p:nvSpPr>
        <p:spPr>
          <a:xfrm>
            <a:off x="355600" y="834841"/>
            <a:ext cx="8432800" cy="646331"/>
          </a:xfrm>
          <a:prstGeom prst="rect">
            <a:avLst/>
          </a:prstGeom>
          <a:noFill/>
        </p:spPr>
        <p:txBody>
          <a:bodyPr wrap="square">
            <a:spAutoFit/>
          </a:body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200" b="0" i="0" u="none" strike="noStrike" kern="1200" cap="none" spc="0" normalizeH="0" baseline="0" noProof="0" dirty="0">
                <a:ln>
                  <a:noFill/>
                </a:ln>
                <a:effectLst/>
                <a:uLnTx/>
                <a:uFillTx/>
                <a:ea typeface="+mn-ea"/>
                <a:cs typeface="+mn-cs"/>
              </a:rPr>
              <a:t>U odnosu na period od pre </a:t>
            </a:r>
            <a:r>
              <a:rPr lang="sr-Latn-RS" sz="1200" dirty="0"/>
              <a:t>tri</a:t>
            </a:r>
            <a:r>
              <a:rPr kumimoji="0" lang="sr-Latn-RS" sz="1200" b="0" i="0" u="none" strike="noStrike" kern="1200" cap="none" spc="0" normalizeH="0" baseline="0" noProof="0" dirty="0">
                <a:ln>
                  <a:noFill/>
                </a:ln>
                <a:effectLst/>
                <a:uLnTx/>
                <a:uFillTx/>
                <a:ea typeface="+mn-ea"/>
                <a:cs typeface="+mn-cs"/>
              </a:rPr>
              <a:t> godine, odnosno pet godina, značajno veći broj privrednika nalazi da su opšti uslovi poslovanja u Srbiji dobri, što ne čudi imajući u vidu da je za </a:t>
            </a:r>
            <a:r>
              <a:rPr kumimoji="0" lang="sr-Latn-RS" sz="1200" b="1" i="0" u="none" strike="noStrike" kern="1200" cap="none" spc="0" normalizeH="0" baseline="0" noProof="0" dirty="0">
                <a:ln>
                  <a:noFill/>
                </a:ln>
                <a:effectLst/>
                <a:uLnTx/>
                <a:uFillTx/>
                <a:ea typeface="+mn-ea"/>
                <a:cs typeface="+mn-cs"/>
              </a:rPr>
              <a:t>83% preduzeća rezultat poslovanja za 2021. bio pozitivan</a:t>
            </a:r>
            <a:r>
              <a:rPr kumimoji="0" lang="sr-Latn-RS" sz="1200" b="0" i="0" u="none" strike="noStrike" kern="1200" cap="none" spc="0" normalizeH="0" baseline="0" noProof="0" dirty="0">
                <a:ln>
                  <a:noFill/>
                </a:ln>
                <a:effectLst/>
                <a:uLnTx/>
                <a:uFillTx/>
                <a:ea typeface="+mn-ea"/>
                <a:cs typeface="+mn-cs"/>
              </a:rPr>
              <a:t>. S druge strane, nešto su kritičniji u oceni poslovne klime u poslednjih godinu dana nego što su bili 2019 – manji broj ističe unapređenje uslova u kojima posluju. </a:t>
            </a:r>
            <a:endParaRPr kumimoji="0" lang="en-US" sz="1200" b="0" i="0" u="none" strike="noStrike" kern="1200" cap="none" spc="0" normalizeH="0" baseline="0" noProof="0" dirty="0">
              <a:ln>
                <a:noFill/>
              </a:ln>
              <a:effectLst/>
              <a:uLnTx/>
              <a:uFillTx/>
              <a:ea typeface="+mn-ea"/>
              <a:cs typeface="+mn-cs"/>
            </a:endParaRPr>
          </a:p>
        </p:txBody>
      </p:sp>
      <p:grpSp>
        <p:nvGrpSpPr>
          <p:cNvPr id="10" name="Group 9">
            <a:extLst>
              <a:ext uri="{FF2B5EF4-FFF2-40B4-BE49-F238E27FC236}">
                <a16:creationId xmlns:a16="http://schemas.microsoft.com/office/drawing/2014/main" id="{487F5BB7-7FBE-8D07-B7BD-2D06F15982E2}"/>
              </a:ext>
            </a:extLst>
          </p:cNvPr>
          <p:cNvGrpSpPr/>
          <p:nvPr/>
        </p:nvGrpSpPr>
        <p:grpSpPr>
          <a:xfrm>
            <a:off x="65994" y="1956296"/>
            <a:ext cx="1676400" cy="2212463"/>
            <a:chOff x="-3325" y="0"/>
            <a:chExt cx="2397639" cy="1616043"/>
          </a:xfrm>
        </p:grpSpPr>
        <p:graphicFrame>
          <p:nvGraphicFramePr>
            <p:cNvPr id="11" name="Chart 10">
              <a:extLst>
                <a:ext uri="{FF2B5EF4-FFF2-40B4-BE49-F238E27FC236}">
                  <a16:creationId xmlns:a16="http://schemas.microsoft.com/office/drawing/2014/main" id="{6844D17B-0322-274A-4F50-DB078D4AB7B5}"/>
                </a:ext>
              </a:extLst>
            </p:cNvPr>
            <p:cNvGraphicFramePr>
              <a:graphicFrameLocks noChangeAspect="1"/>
            </p:cNvGraphicFramePr>
            <p:nvPr>
              <p:extLst>
                <p:ext uri="{D42A27DB-BD31-4B8C-83A1-F6EECF244321}">
                  <p14:modId xmlns:p14="http://schemas.microsoft.com/office/powerpoint/2010/main" val="4048778475"/>
                </p:ext>
              </p:extLst>
            </p:nvPr>
          </p:nvGraphicFramePr>
          <p:xfrm>
            <a:off x="323629" y="0"/>
            <a:ext cx="1815216" cy="154188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95D4C4FF-6DAA-2127-E991-77F4BAE37246}"/>
                </a:ext>
              </a:extLst>
            </p:cNvPr>
            <p:cNvSpPr/>
            <p:nvPr/>
          </p:nvSpPr>
          <p:spPr>
            <a:xfrm>
              <a:off x="-3325" y="1253842"/>
              <a:ext cx="2397639" cy="362201"/>
            </a:xfrm>
            <a:prstGeom prst="rect">
              <a:avLst/>
            </a:prstGeom>
          </p:spPr>
          <p:txBody>
            <a:bodyPr vert="horz" lIns="0" tIns="0" rIns="0" bIns="0" rtlCol="0">
              <a:noAutofit/>
            </a:bodyPr>
            <a:lstStyle/>
            <a:p>
              <a:pPr algn="ctr">
                <a:spcAft>
                  <a:spcPts val="0"/>
                </a:spcAft>
              </a:pPr>
              <a:r>
                <a:rPr lang="pl-PL" sz="1100" kern="1200" dirty="0">
                  <a:effectLst/>
                  <a:ea typeface="Times New Roman" panose="02020603050405020304" pitchFamily="18" charset="0"/>
                  <a:cs typeface="Times New Roman" panose="02020603050405020304" pitchFamily="18" charset="0"/>
                </a:rPr>
                <a:t>% preduzeća koja ističu da je rezultat poslovanja za 2021. bio pozitivan</a:t>
              </a:r>
              <a:endParaRPr lang="sr-Latn-RS" sz="1100" kern="1200" dirty="0">
                <a:effectLst/>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6B5C83F4-DC07-8980-6EB3-19755CA5ECDB}"/>
                </a:ext>
              </a:extLst>
            </p:cNvPr>
            <p:cNvSpPr/>
            <p:nvPr/>
          </p:nvSpPr>
          <p:spPr>
            <a:xfrm>
              <a:off x="932771" y="508862"/>
              <a:ext cx="871869" cy="210374"/>
            </a:xfrm>
            <a:prstGeom prst="rect">
              <a:avLst/>
            </a:prstGeom>
          </p:spPr>
          <p:txBody>
            <a:bodyPr wrap="square">
              <a:noAutofit/>
            </a:bodyPr>
            <a:lstStyle/>
            <a:p>
              <a:pPr algn="just">
                <a:spcAft>
                  <a:spcPts val="0"/>
                </a:spcAft>
              </a:pPr>
              <a:r>
                <a:rPr lang="sr-Latn-RS" sz="1400" kern="1200" dirty="0">
                  <a:effectLst/>
                  <a:latin typeface="+mj-lt"/>
                  <a:ea typeface="Times New Roman" panose="02020603050405020304" pitchFamily="18" charset="0"/>
                  <a:cs typeface="Times New Roman" panose="02020603050405020304" pitchFamily="18" charset="0"/>
                </a:rPr>
                <a:t>83%</a:t>
              </a:r>
              <a:endParaRPr lang="en-US" sz="1400" dirty="0">
                <a:effectLst/>
                <a:latin typeface="+mj-lt"/>
                <a:ea typeface="Times New Roman" panose="02020603050405020304" pitchFamily="18" charset="0"/>
              </a:endParaRPr>
            </a:p>
          </p:txBody>
        </p:sp>
      </p:grpSp>
      <p:sp>
        <p:nvSpPr>
          <p:cNvPr id="19" name="Text Placeholder 3">
            <a:extLst>
              <a:ext uri="{FF2B5EF4-FFF2-40B4-BE49-F238E27FC236}">
                <a16:creationId xmlns:a16="http://schemas.microsoft.com/office/drawing/2014/main" id="{833110D5-87A3-211D-8723-6F5E1F4B5273}"/>
              </a:ext>
            </a:extLst>
          </p:cNvPr>
          <p:cNvSpPr txBox="1">
            <a:spLocks/>
          </p:cNvSpPr>
          <p:nvPr/>
        </p:nvSpPr>
        <p:spPr>
          <a:xfrm>
            <a:off x="1779294" y="4705350"/>
            <a:ext cx="3173706" cy="143355"/>
          </a:xfrm>
          <a:prstGeom prst="rect">
            <a:avLst/>
          </a:prstGeom>
          <a:noFill/>
        </p:spPr>
        <p:txBody>
          <a:bodyPr vert="horz" wrap="square" lIns="48965" tIns="0" rIns="48965" bIns="0" rtlCol="0" anchor="ctr">
            <a:spAutoFit/>
          </a:bodyPr>
          <a:lstStyle>
            <a:lvl1pPr marL="171450" indent="-171450" algn="l" defTabSz="685800" rtl="0" eaLnBrk="1" latinLnBrk="0" hangingPunct="1">
              <a:lnSpc>
                <a:spcPct val="100000"/>
              </a:lnSpc>
              <a:spcBef>
                <a:spcPts val="750"/>
              </a:spcBef>
              <a:buClr>
                <a:srgbClr val="6DC4C4"/>
              </a:buClr>
              <a:buFont typeface="Courier New" panose="02070309020205020404" pitchFamily="49" charset="0"/>
              <a:buChar char="o"/>
              <a:defRPr sz="2200" kern="1200">
                <a:solidFill>
                  <a:schemeClr val="tx1"/>
                </a:solidFill>
                <a:latin typeface="Calibri"/>
                <a:ea typeface="+mn-ea"/>
                <a:cs typeface="+mn-cs"/>
              </a:defRPr>
            </a:lvl1pPr>
            <a:lvl2pPr marL="514350" indent="-171450" algn="l" defTabSz="685800" rtl="0" eaLnBrk="1" latinLnBrk="0" hangingPunct="1">
              <a:lnSpc>
                <a:spcPct val="100000"/>
              </a:lnSpc>
              <a:spcBef>
                <a:spcPts val="375"/>
              </a:spcBef>
              <a:buClr>
                <a:srgbClr val="6DC4C4"/>
              </a:buClr>
              <a:buFont typeface="Courier New" panose="02070309020205020404" pitchFamily="49" charset="0"/>
              <a:buChar char="o"/>
              <a:defRPr sz="2000" kern="1200">
                <a:solidFill>
                  <a:schemeClr val="tx1"/>
                </a:solidFill>
                <a:latin typeface="Calibri"/>
                <a:ea typeface="+mn-ea"/>
                <a:cs typeface="+mn-cs"/>
              </a:defRPr>
            </a:lvl2pPr>
            <a:lvl3pPr marL="857250" indent="-171450" algn="l" defTabSz="685800" rtl="0" eaLnBrk="1" latinLnBrk="0" hangingPunct="1">
              <a:lnSpc>
                <a:spcPct val="100000"/>
              </a:lnSpc>
              <a:spcBef>
                <a:spcPts val="375"/>
              </a:spcBef>
              <a:buClr>
                <a:srgbClr val="6DC4C4"/>
              </a:buClr>
              <a:buFont typeface="Courier New" panose="02070309020205020404" pitchFamily="49" charset="0"/>
              <a:buChar char="o"/>
              <a:defRPr sz="1800" kern="1200">
                <a:solidFill>
                  <a:schemeClr val="tx1"/>
                </a:solidFill>
                <a:latin typeface="Calibri"/>
                <a:ea typeface="+mn-ea"/>
                <a:cs typeface="+mn-cs"/>
              </a:defRPr>
            </a:lvl3pPr>
            <a:lvl4pPr marL="12001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4pPr>
            <a:lvl5pPr marL="15430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None/>
            </a:pPr>
            <a:r>
              <a:rPr lang="pl-PL" sz="900" i="1" dirty="0"/>
              <a:t>Kako biste ocenili opšte uslove poslovanja u Srbiji? </a:t>
            </a:r>
            <a:endParaRPr lang="en-US" sz="900" i="1" dirty="0"/>
          </a:p>
        </p:txBody>
      </p:sp>
      <p:sp>
        <p:nvSpPr>
          <p:cNvPr id="20" name="TextBox 19">
            <a:extLst>
              <a:ext uri="{FF2B5EF4-FFF2-40B4-BE49-F238E27FC236}">
                <a16:creationId xmlns:a16="http://schemas.microsoft.com/office/drawing/2014/main" id="{6C6CC332-9E19-5FB0-FA44-2BA73E9E1361}"/>
              </a:ext>
            </a:extLst>
          </p:cNvPr>
          <p:cNvSpPr txBox="1"/>
          <p:nvPr/>
        </p:nvSpPr>
        <p:spPr bwMode="gray">
          <a:xfrm>
            <a:off x="1779295" y="4848705"/>
            <a:ext cx="3707105" cy="296276"/>
          </a:xfrm>
          <a:prstGeom prst="rect">
            <a:avLst/>
          </a:prstGeom>
          <a:noFill/>
        </p:spPr>
        <p:txBody>
          <a:bodyPr vert="horz" wrap="square" lIns="48921" tIns="0" rIns="48921" bIns="0" rtlCol="0" anchor="ctr">
            <a:noAutofit/>
          </a:body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3"/>
                </a:solidFill>
                <a:effectLst/>
                <a:uLnTx/>
                <a:uFillTx/>
                <a:ea typeface="+mn-ea"/>
                <a:cs typeface="+mn-cs"/>
              </a:rPr>
              <a:t>Ba</a:t>
            </a:r>
            <a:r>
              <a:rPr kumimoji="0" lang="sr-Latn-RS" sz="900" b="0" i="0" u="none" strike="noStrike" kern="1200" cap="none" spc="0" normalizeH="0" baseline="0" noProof="0" dirty="0">
                <a:ln>
                  <a:noFill/>
                </a:ln>
                <a:solidFill>
                  <a:srgbClr val="222223"/>
                </a:solidFill>
                <a:effectLst/>
                <a:uLnTx/>
                <a:uFillTx/>
                <a:ea typeface="+mn-ea"/>
                <a:cs typeface="+mn-cs"/>
              </a:rPr>
              <a:t>za</a:t>
            </a:r>
            <a:r>
              <a:rPr kumimoji="0" lang="en-US" sz="900" b="0" i="0" u="none" strike="noStrike" kern="1200" cap="none" spc="0" normalizeH="0" baseline="0" noProof="0" dirty="0">
                <a:ln>
                  <a:noFill/>
                </a:ln>
                <a:solidFill>
                  <a:srgbClr val="222223"/>
                </a:solidFill>
                <a:effectLst/>
                <a:uLnTx/>
                <a:uFillTx/>
                <a:ea typeface="+mn-ea"/>
                <a:cs typeface="+mn-cs"/>
              </a:rPr>
              <a:t>: </a:t>
            </a:r>
            <a:r>
              <a:rPr kumimoji="0" lang="sr-Latn-RS" sz="900" b="0" i="0" u="none" strike="noStrike" kern="1200" cap="none" spc="0" normalizeH="0" baseline="0" noProof="0" dirty="0">
                <a:ln>
                  <a:noFill/>
                </a:ln>
                <a:solidFill>
                  <a:srgbClr val="222223"/>
                </a:solidFill>
                <a:effectLst/>
                <a:uLnTx/>
                <a:uFillTx/>
                <a:ea typeface="+mn-ea"/>
                <a:cs typeface="+mn-cs"/>
              </a:rPr>
              <a:t>Ukupna ciljna populacija</a:t>
            </a:r>
            <a:endParaRPr kumimoji="0" lang="en-US" sz="900" b="0" i="0" u="none" strike="noStrike" kern="1200" cap="none" spc="0" normalizeH="0" baseline="0" noProof="0" dirty="0">
              <a:ln>
                <a:noFill/>
              </a:ln>
              <a:solidFill>
                <a:srgbClr val="222223"/>
              </a:solidFill>
              <a:effectLst/>
              <a:uLnTx/>
              <a:uFillTx/>
              <a:ea typeface="+mn-ea"/>
              <a:cs typeface="+mn-cs"/>
            </a:endParaRPr>
          </a:p>
        </p:txBody>
      </p:sp>
      <p:graphicFrame>
        <p:nvGraphicFramePr>
          <p:cNvPr id="21" name="Chart 20">
            <a:extLst>
              <a:ext uri="{FF2B5EF4-FFF2-40B4-BE49-F238E27FC236}">
                <a16:creationId xmlns:a16="http://schemas.microsoft.com/office/drawing/2014/main" id="{A9B870CC-197E-3F74-F9D4-39E1A01A3F27}"/>
              </a:ext>
            </a:extLst>
          </p:cNvPr>
          <p:cNvGraphicFramePr/>
          <p:nvPr>
            <p:extLst>
              <p:ext uri="{D42A27DB-BD31-4B8C-83A1-F6EECF244321}">
                <p14:modId xmlns:p14="http://schemas.microsoft.com/office/powerpoint/2010/main" val="1164530909"/>
              </p:ext>
            </p:extLst>
          </p:nvPr>
        </p:nvGraphicFramePr>
        <p:xfrm>
          <a:off x="1731512" y="1660385"/>
          <a:ext cx="3297688" cy="285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A0DDA7B2-652F-E770-C75F-3B41074C98CB}"/>
              </a:ext>
            </a:extLst>
          </p:cNvPr>
          <p:cNvGraphicFramePr/>
          <p:nvPr>
            <p:extLst>
              <p:ext uri="{D42A27DB-BD31-4B8C-83A1-F6EECF244321}">
                <p14:modId xmlns:p14="http://schemas.microsoft.com/office/powerpoint/2010/main" val="878276187"/>
              </p:ext>
            </p:extLst>
          </p:nvPr>
        </p:nvGraphicFramePr>
        <p:xfrm>
          <a:off x="5029201" y="1760765"/>
          <a:ext cx="4038597" cy="266700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 Placeholder 3">
            <a:extLst>
              <a:ext uri="{FF2B5EF4-FFF2-40B4-BE49-F238E27FC236}">
                <a16:creationId xmlns:a16="http://schemas.microsoft.com/office/drawing/2014/main" id="{3E3B0E85-64DE-A447-04F3-B15198BC0384}"/>
              </a:ext>
            </a:extLst>
          </p:cNvPr>
          <p:cNvSpPr txBox="1">
            <a:spLocks/>
          </p:cNvSpPr>
          <p:nvPr/>
        </p:nvSpPr>
        <p:spPr bwMode="gray">
          <a:xfrm>
            <a:off x="5334000" y="4629150"/>
            <a:ext cx="3173706"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buClr>
                <a:srgbClr val="222223"/>
              </a:buClr>
            </a:pPr>
            <a:r>
              <a:rPr lang="pl-PL" sz="900" b="0" i="1">
                <a:solidFill>
                  <a:srgbClr val="222223"/>
                </a:solidFill>
              </a:rPr>
              <a:t>Da li su se uslovi poslovanja u Srbiji popravili, pogoršali ili ostali isti u poslednjih godinu dana?</a:t>
            </a:r>
          </a:p>
        </p:txBody>
      </p:sp>
      <p:sp>
        <p:nvSpPr>
          <p:cNvPr id="26" name="TextBox 25">
            <a:extLst>
              <a:ext uri="{FF2B5EF4-FFF2-40B4-BE49-F238E27FC236}">
                <a16:creationId xmlns:a16="http://schemas.microsoft.com/office/drawing/2014/main" id="{62689909-E693-06EF-825F-2822014B4C7E}"/>
              </a:ext>
            </a:extLst>
          </p:cNvPr>
          <p:cNvSpPr txBox="1"/>
          <p:nvPr/>
        </p:nvSpPr>
        <p:spPr bwMode="gray">
          <a:xfrm>
            <a:off x="5334000" y="4848843"/>
            <a:ext cx="3707105" cy="296276"/>
          </a:xfrm>
          <a:prstGeom prst="rect">
            <a:avLst/>
          </a:prstGeom>
          <a:noFill/>
        </p:spPr>
        <p:txBody>
          <a:bodyPr vert="horz" wrap="square" lIns="48921" tIns="0" rIns="48921" bIns="0" rtlCol="0" anchor="ctr">
            <a:noAutofit/>
          </a:bodyPr>
          <a:lstStyle/>
          <a:p>
            <a:pPr defTabSz="913269">
              <a:defRPr/>
            </a:pPr>
            <a:r>
              <a:rPr lang="en-US" sz="900" dirty="0">
                <a:solidFill>
                  <a:srgbClr val="222223"/>
                </a:solidFill>
              </a:rPr>
              <a:t>Ba</a:t>
            </a:r>
            <a:r>
              <a:rPr lang="sr-Latn-RS" sz="900" dirty="0">
                <a:solidFill>
                  <a:srgbClr val="222223"/>
                </a:solidFill>
              </a:rPr>
              <a:t>za</a:t>
            </a:r>
            <a:r>
              <a:rPr lang="en-US" sz="900" dirty="0">
                <a:solidFill>
                  <a:srgbClr val="222223"/>
                </a:solidFill>
              </a:rPr>
              <a:t>: </a:t>
            </a:r>
            <a:r>
              <a:rPr lang="sr-Latn-RS" sz="900" dirty="0">
                <a:solidFill>
                  <a:srgbClr val="222223"/>
                </a:solidFill>
              </a:rPr>
              <a:t>Ukupna ciljna populacija</a:t>
            </a:r>
            <a:endParaRPr lang="en-US" sz="900" dirty="0">
              <a:solidFill>
                <a:srgbClr val="222223"/>
              </a:solidFill>
            </a:endParaRPr>
          </a:p>
        </p:txBody>
      </p:sp>
    </p:spTree>
    <p:extLst>
      <p:ext uri="{BB962C8B-B14F-4D97-AF65-F5344CB8AC3E}">
        <p14:creationId xmlns:p14="http://schemas.microsoft.com/office/powerpoint/2010/main" val="322175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3329FB-1341-89D1-8116-F812B51071A6}"/>
              </a:ext>
            </a:extLst>
          </p:cNvPr>
          <p:cNvSpPr/>
          <p:nvPr/>
        </p:nvSpPr>
        <p:spPr>
          <a:xfrm>
            <a:off x="294596" y="4618104"/>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2A5E0CF-50FA-3005-E1F1-3E5A41C4F608}"/>
              </a:ext>
            </a:extLst>
          </p:cNvPr>
          <p:cNvSpPr>
            <a:spLocks noGrp="1"/>
          </p:cNvSpPr>
          <p:nvPr>
            <p:ph type="title"/>
          </p:nvPr>
        </p:nvSpPr>
        <p:spPr/>
        <p:txBody>
          <a:bodyPr/>
          <a:lstStyle/>
          <a:p>
            <a:r>
              <a:rPr lang="en-GB" dirty="0" err="1"/>
              <a:t>Trenutni</a:t>
            </a:r>
            <a:r>
              <a:rPr lang="en-GB" dirty="0"/>
              <a:t> </a:t>
            </a:r>
            <a:r>
              <a:rPr lang="en-GB" dirty="0" err="1"/>
              <a:t>problemi</a:t>
            </a:r>
            <a:r>
              <a:rPr lang="en-GB" dirty="0"/>
              <a:t> </a:t>
            </a:r>
            <a:r>
              <a:rPr lang="en-GB" dirty="0" err="1"/>
              <a:t>privrednika</a:t>
            </a:r>
            <a:endParaRPr lang="en-GB" dirty="0"/>
          </a:p>
        </p:txBody>
      </p:sp>
      <p:sp>
        <p:nvSpPr>
          <p:cNvPr id="3" name="TextBox 2">
            <a:extLst>
              <a:ext uri="{FF2B5EF4-FFF2-40B4-BE49-F238E27FC236}">
                <a16:creationId xmlns:a16="http://schemas.microsoft.com/office/drawing/2014/main" id="{A0EA205C-D2C4-7F5A-2226-D5DF3A0D779F}"/>
              </a:ext>
            </a:extLst>
          </p:cNvPr>
          <p:cNvSpPr txBox="1"/>
          <p:nvPr/>
        </p:nvSpPr>
        <p:spPr>
          <a:xfrm>
            <a:off x="355600" y="773369"/>
            <a:ext cx="8432800" cy="646331"/>
          </a:xfrm>
          <a:prstGeom prst="rect">
            <a:avLst/>
          </a:prstGeom>
          <a:noFill/>
        </p:spPr>
        <p:txBody>
          <a:bodyPr wrap="square">
            <a:spAutoFit/>
          </a:body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200" b="0" i="0" u="none" strike="noStrike" kern="1200" cap="none" spc="0" normalizeH="0" baseline="0" noProof="0" dirty="0">
                <a:ln>
                  <a:noFill/>
                </a:ln>
                <a:effectLst/>
                <a:uLnTx/>
                <a:uFillTx/>
                <a:ea typeface="+mn-ea"/>
                <a:cs typeface="+mn-cs"/>
              </a:rPr>
              <a:t>Dva dominantna problema sa kojima se suočava većina preduzeća jesu visoko poresko opterećenje, tj. visoki porezi i doprinosi na zarade (49%), ali i problemi izazvani pandemijom Covid-19 (47%). Kao treći najproblematičniji faktor izdvaja se smanjena potražnja (34%), a zatim </a:t>
            </a:r>
            <a:r>
              <a:rPr kumimoji="0" lang="sr-Latn-RS" sz="1200" b="0" i="0" u="none" strike="noStrike" kern="1200" cap="none" spc="0" normalizeH="0" baseline="0" noProof="0" dirty="0" err="1">
                <a:ln>
                  <a:noFill/>
                </a:ln>
                <a:effectLst/>
                <a:uLnTx/>
                <a:uFillTx/>
                <a:ea typeface="+mn-ea"/>
                <a:cs typeface="+mn-cs"/>
              </a:rPr>
              <a:t>taske</a:t>
            </a:r>
            <a:r>
              <a:rPr kumimoji="0" lang="sr-Latn-RS" sz="1200" b="0" i="0" u="none" strike="noStrike" kern="1200" cap="none" spc="0" normalizeH="0" baseline="0" noProof="0" dirty="0">
                <a:ln>
                  <a:noFill/>
                </a:ln>
                <a:effectLst/>
                <a:uLnTx/>
                <a:uFillTx/>
                <a:ea typeface="+mn-ea"/>
                <a:cs typeface="+mn-cs"/>
              </a:rPr>
              <a:t> i naknade (23%). </a:t>
            </a:r>
          </a:p>
        </p:txBody>
      </p:sp>
      <p:graphicFrame>
        <p:nvGraphicFramePr>
          <p:cNvPr id="6" name="Object 1">
            <a:extLst>
              <a:ext uri="{FF2B5EF4-FFF2-40B4-BE49-F238E27FC236}">
                <a16:creationId xmlns:a16="http://schemas.microsoft.com/office/drawing/2014/main" id="{EC081D46-17F5-7B2D-74CA-0ED3E8C28D0B}"/>
              </a:ext>
            </a:extLst>
          </p:cNvPr>
          <p:cNvGraphicFramePr>
            <a:graphicFrameLocks/>
          </p:cNvGraphicFramePr>
          <p:nvPr>
            <p:extLst>
              <p:ext uri="{D42A27DB-BD31-4B8C-83A1-F6EECF244321}">
                <p14:modId xmlns:p14="http://schemas.microsoft.com/office/powerpoint/2010/main" val="3824360898"/>
              </p:ext>
            </p:extLst>
          </p:nvPr>
        </p:nvGraphicFramePr>
        <p:xfrm>
          <a:off x="323248" y="1442207"/>
          <a:ext cx="8290716" cy="324498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83ED35D9-08E5-3BE7-C4BD-CEF866508099}"/>
              </a:ext>
            </a:extLst>
          </p:cNvPr>
          <p:cNvSpPr txBox="1"/>
          <p:nvPr/>
        </p:nvSpPr>
        <p:spPr>
          <a:xfrm>
            <a:off x="221257" y="4687196"/>
            <a:ext cx="8494699" cy="369332"/>
          </a:xfrm>
          <a:prstGeom prst="rect">
            <a:avLst/>
          </a:prstGeom>
          <a:noFill/>
        </p:spPr>
        <p:txBody>
          <a:bodyPr wrap="square">
            <a:spAutoFit/>
          </a:body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pl-PL" sz="900" b="0" i="1" u="none" strike="noStrike" kern="1200" cap="none" spc="0" normalizeH="0" baseline="0" noProof="0" dirty="0">
                <a:ln>
                  <a:noFill/>
                </a:ln>
                <a:solidFill>
                  <a:srgbClr val="222223"/>
                </a:solidFill>
                <a:effectLst/>
                <a:uLnTx/>
                <a:uFillTx/>
                <a:ea typeface="+mn-ea"/>
                <a:cs typeface="+mn-cs"/>
              </a:rPr>
              <a:t>Sa kojim problemima se sučava Vaše preduzeće? Molim Vas da iz ponuđene liste izaberite tri najproblematičnija faktora koji utiču na poslovanje Vašeg preduzeća </a:t>
            </a:r>
            <a:r>
              <a:rPr kumimoji="0" lang="sr-Latn-RS" sz="900" b="0" i="1" u="none" strike="noStrike" kern="1200" cap="none" spc="0" normalizeH="0" baseline="0" noProof="0" dirty="0">
                <a:ln>
                  <a:noFill/>
                </a:ln>
                <a:solidFill>
                  <a:srgbClr val="222223"/>
                </a:solidFill>
                <a:effectLst/>
                <a:uLnTx/>
                <a:uFillTx/>
                <a:ea typeface="+mn-ea"/>
                <a:cs typeface="+mn-cs"/>
              </a:rPr>
              <a:t>DO 3 ODGOVORA  </a:t>
            </a:r>
            <a:r>
              <a:rPr kumimoji="0" lang="en-US" sz="900" b="0" i="0" u="none" strike="noStrike" kern="1200" cap="none" spc="0" normalizeH="0" baseline="0" noProof="0" dirty="0">
                <a:ln>
                  <a:noFill/>
                </a:ln>
                <a:solidFill>
                  <a:srgbClr val="222223"/>
                </a:solidFill>
                <a:effectLst/>
                <a:uLnTx/>
                <a:uFillTx/>
                <a:ea typeface="+mn-ea"/>
                <a:cs typeface="+mn-cs"/>
              </a:rPr>
              <a:t>Ba</a:t>
            </a:r>
            <a:r>
              <a:rPr kumimoji="0" lang="sr-Latn-RS" sz="900" b="0" i="0" u="none" strike="noStrike" kern="1200" cap="none" spc="0" normalizeH="0" baseline="0" noProof="0" dirty="0">
                <a:ln>
                  <a:noFill/>
                </a:ln>
                <a:solidFill>
                  <a:srgbClr val="222223"/>
                </a:solidFill>
                <a:effectLst/>
                <a:uLnTx/>
                <a:uFillTx/>
                <a:ea typeface="+mn-ea"/>
                <a:cs typeface="+mn-cs"/>
              </a:rPr>
              <a:t>za</a:t>
            </a:r>
            <a:r>
              <a:rPr kumimoji="0" lang="en-US" sz="900" b="0" i="0" u="none" strike="noStrike" kern="1200" cap="none" spc="0" normalizeH="0" baseline="0" noProof="0" dirty="0">
                <a:ln>
                  <a:noFill/>
                </a:ln>
                <a:solidFill>
                  <a:srgbClr val="222223"/>
                </a:solidFill>
                <a:effectLst/>
                <a:uLnTx/>
                <a:uFillTx/>
                <a:ea typeface="+mn-ea"/>
                <a:cs typeface="+mn-cs"/>
              </a:rPr>
              <a:t>: </a:t>
            </a:r>
            <a:r>
              <a:rPr kumimoji="0" lang="sr-Latn-RS" sz="900" b="0" i="0" u="none" strike="noStrike" kern="1200" cap="none" spc="0" normalizeH="0" baseline="0" noProof="0" dirty="0">
                <a:ln>
                  <a:noFill/>
                </a:ln>
                <a:solidFill>
                  <a:srgbClr val="222223"/>
                </a:solidFill>
                <a:effectLst/>
                <a:uLnTx/>
                <a:uFillTx/>
                <a:ea typeface="+mn-ea"/>
                <a:cs typeface="+mn-cs"/>
              </a:rPr>
              <a:t>Ukupna ciljna populacija</a:t>
            </a:r>
            <a:endParaRPr kumimoji="0" lang="en-US" sz="900" b="0" i="0" u="none" strike="noStrike" kern="1200" cap="none" spc="0" normalizeH="0" baseline="0" noProof="0" dirty="0">
              <a:ln>
                <a:noFill/>
              </a:ln>
              <a:solidFill>
                <a:srgbClr val="222223"/>
              </a:solidFill>
              <a:effectLst/>
              <a:uLnTx/>
              <a:uFillTx/>
              <a:ea typeface="+mn-ea"/>
              <a:cs typeface="+mn-cs"/>
            </a:endParaRPr>
          </a:p>
        </p:txBody>
      </p:sp>
    </p:spTree>
    <p:extLst>
      <p:ext uri="{BB962C8B-B14F-4D97-AF65-F5344CB8AC3E}">
        <p14:creationId xmlns:p14="http://schemas.microsoft.com/office/powerpoint/2010/main" val="38091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FBED-9354-1E5C-1B99-BBAF33BD235F}"/>
              </a:ext>
            </a:extLst>
          </p:cNvPr>
          <p:cNvSpPr>
            <a:spLocks noGrp="1"/>
          </p:cNvSpPr>
          <p:nvPr>
            <p:ph type="title"/>
          </p:nvPr>
        </p:nvSpPr>
        <p:spPr>
          <a:xfrm>
            <a:off x="1065265" y="237067"/>
            <a:ext cx="7932738" cy="444501"/>
          </a:xfrm>
        </p:spPr>
        <p:txBody>
          <a:bodyPr/>
          <a:lstStyle/>
          <a:p>
            <a:r>
              <a:rPr lang="pl-PL" sz="2400" dirty="0"/>
              <a:t>Uplata poreza i doprinosa na zarade zaposlenih (2022 vs 2017)</a:t>
            </a:r>
            <a:endParaRPr lang="en-GB" sz="2400" dirty="0"/>
          </a:p>
        </p:txBody>
      </p:sp>
      <p:sp>
        <p:nvSpPr>
          <p:cNvPr id="3" name="Rectangle 2">
            <a:extLst>
              <a:ext uri="{FF2B5EF4-FFF2-40B4-BE49-F238E27FC236}">
                <a16:creationId xmlns:a16="http://schemas.microsoft.com/office/drawing/2014/main" id="{BF399D32-24C6-DC1F-0929-A802837EF12E}"/>
              </a:ext>
            </a:extLst>
          </p:cNvPr>
          <p:cNvSpPr/>
          <p:nvPr/>
        </p:nvSpPr>
        <p:spPr>
          <a:xfrm>
            <a:off x="294596" y="4587368"/>
            <a:ext cx="8468404"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sr-Latn-RS" sz="900" b="0" i="1" u="none" strike="noStrike" kern="1200" cap="none" spc="0" normalizeH="0" baseline="0" noProof="0">
                <a:ln>
                  <a:noFill/>
                </a:ln>
                <a:solidFill>
                  <a:srgbClr val="222223"/>
                </a:solidFill>
                <a:effectLst/>
                <a:uLnTx/>
                <a:uFillTx/>
                <a:ea typeface="+mn-ea"/>
                <a:cs typeface="+mn-cs"/>
              </a:rPr>
              <a:t>Koji od sledećih odgovora najbolje odslikava dinamiku uplate pripadajućih poreza i doprinosa na zarade zaposlenih u vašem preduzeću?</a:t>
            </a:r>
          </a:p>
          <a:p>
            <a:pPr marL="0" marR="0" lvl="0" indent="0" algn="l" defTabSz="91326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22223"/>
                </a:solidFill>
                <a:effectLst/>
                <a:uLnTx/>
                <a:uFillTx/>
                <a:ea typeface="+mn-ea"/>
                <a:cs typeface="+mn-cs"/>
              </a:rPr>
              <a:t>Ba</a:t>
            </a:r>
            <a:r>
              <a:rPr kumimoji="0" lang="sr-Latn-RS" sz="900" b="0" i="0" u="none" strike="noStrike" kern="1200" cap="none" spc="0" normalizeH="0" baseline="0" noProof="0">
                <a:ln>
                  <a:noFill/>
                </a:ln>
                <a:solidFill>
                  <a:srgbClr val="222223"/>
                </a:solidFill>
                <a:effectLst/>
                <a:uLnTx/>
                <a:uFillTx/>
                <a:ea typeface="+mn-ea"/>
                <a:cs typeface="+mn-cs"/>
              </a:rPr>
              <a:t>za</a:t>
            </a:r>
            <a:r>
              <a:rPr kumimoji="0" lang="en-US" sz="900" b="0" i="0" u="none" strike="noStrike" kern="1200" cap="none" spc="0" normalizeH="0" baseline="0" noProof="0">
                <a:ln>
                  <a:noFill/>
                </a:ln>
                <a:solidFill>
                  <a:srgbClr val="222223"/>
                </a:solidFill>
                <a:effectLst/>
                <a:uLnTx/>
                <a:uFillTx/>
                <a:ea typeface="+mn-ea"/>
                <a:cs typeface="+mn-cs"/>
              </a:rPr>
              <a:t>: </a:t>
            </a:r>
            <a:r>
              <a:rPr kumimoji="0" lang="sr-Latn-RS" sz="900" b="0" i="0" u="none" strike="noStrike" kern="1200" cap="none" spc="0" normalizeH="0" baseline="0" noProof="0">
                <a:ln>
                  <a:noFill/>
                </a:ln>
                <a:solidFill>
                  <a:srgbClr val="222223"/>
                </a:solidFill>
                <a:effectLst/>
                <a:uLnTx/>
                <a:uFillTx/>
                <a:ea typeface="+mn-ea"/>
                <a:cs typeface="+mn-cs"/>
              </a:rPr>
              <a:t>Ukupna ciljna populacija</a:t>
            </a:r>
            <a:endParaRPr kumimoji="0" lang="sr-Latn-RS" sz="900" b="0" i="1" u="none" strike="noStrike" kern="1200" cap="none" spc="0" normalizeH="0" baseline="0" noProof="0" dirty="0">
              <a:ln>
                <a:noFill/>
              </a:ln>
              <a:solidFill>
                <a:srgbClr val="222223"/>
              </a:solidFill>
              <a:effectLst/>
              <a:uLnTx/>
              <a:uFillTx/>
              <a:ea typeface="+mn-ea"/>
              <a:cs typeface="+mn-cs"/>
            </a:endParaRPr>
          </a:p>
        </p:txBody>
      </p:sp>
      <p:sp>
        <p:nvSpPr>
          <p:cNvPr id="7" name="TextBox 6">
            <a:extLst>
              <a:ext uri="{FF2B5EF4-FFF2-40B4-BE49-F238E27FC236}">
                <a16:creationId xmlns:a16="http://schemas.microsoft.com/office/drawing/2014/main" id="{5970EFA0-F137-C440-1C50-45E7A957BCB2}"/>
              </a:ext>
            </a:extLst>
          </p:cNvPr>
          <p:cNvSpPr txBox="1"/>
          <p:nvPr/>
        </p:nvSpPr>
        <p:spPr>
          <a:xfrm>
            <a:off x="315045" y="806481"/>
            <a:ext cx="8513909" cy="307777"/>
          </a:xfrm>
          <a:prstGeom prst="rect">
            <a:avLst/>
          </a:prstGeom>
          <a:noFill/>
        </p:spPr>
        <p:txBody>
          <a:bodyPr wrap="square">
            <a:spAutoFit/>
          </a:bodyPr>
          <a:lstStyle/>
          <a:p>
            <a:r>
              <a:rPr lang="pl-PL" sz="1400" dirty="0"/>
              <a:t>U odnosu na 2017. godinu, nema razlika kada je u pitanju izmirenje poreza i doprinosa na zarade svojih zaposlenih. </a:t>
            </a:r>
          </a:p>
        </p:txBody>
      </p:sp>
      <p:graphicFrame>
        <p:nvGraphicFramePr>
          <p:cNvPr id="8" name="Object 1">
            <a:extLst>
              <a:ext uri="{FF2B5EF4-FFF2-40B4-BE49-F238E27FC236}">
                <a16:creationId xmlns:a16="http://schemas.microsoft.com/office/drawing/2014/main" id="{36E8D665-9AB8-BEF3-4AD6-092A9E506188}"/>
              </a:ext>
            </a:extLst>
          </p:cNvPr>
          <p:cNvGraphicFramePr>
            <a:graphicFrameLocks/>
          </p:cNvGraphicFramePr>
          <p:nvPr>
            <p:extLst>
              <p:ext uri="{D42A27DB-BD31-4B8C-83A1-F6EECF244321}">
                <p14:modId xmlns:p14="http://schemas.microsoft.com/office/powerpoint/2010/main" val="2367644161"/>
              </p:ext>
            </p:extLst>
          </p:nvPr>
        </p:nvGraphicFramePr>
        <p:xfrm>
          <a:off x="228601" y="1352550"/>
          <a:ext cx="8534399" cy="3430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326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7A8601-61BC-1EE3-3671-B15974B371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5687114" y="2169168"/>
            <a:ext cx="3294271" cy="2029803"/>
          </a:xfrm>
          <a:prstGeom prst="rect">
            <a:avLst/>
          </a:prstGeom>
        </p:spPr>
      </p:pic>
      <p:sp>
        <p:nvSpPr>
          <p:cNvPr id="8" name="Rectangle 7">
            <a:extLst>
              <a:ext uri="{FF2B5EF4-FFF2-40B4-BE49-F238E27FC236}">
                <a16:creationId xmlns:a16="http://schemas.microsoft.com/office/drawing/2014/main" id="{A60D3C21-A909-6F34-7C90-D23CB1E9E598}"/>
              </a:ext>
            </a:extLst>
          </p:cNvPr>
          <p:cNvSpPr/>
          <p:nvPr/>
        </p:nvSpPr>
        <p:spPr>
          <a:xfrm>
            <a:off x="294596" y="4587368"/>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5C68AD-C2B1-F210-EB46-773FAD38B008}"/>
              </a:ext>
            </a:extLst>
          </p:cNvPr>
          <p:cNvSpPr>
            <a:spLocks noGrp="1"/>
          </p:cNvSpPr>
          <p:nvPr>
            <p:ph type="title"/>
          </p:nvPr>
        </p:nvSpPr>
        <p:spPr/>
        <p:txBody>
          <a:bodyPr/>
          <a:lstStyle/>
          <a:p>
            <a:r>
              <a:rPr lang="en-GB" dirty="0" err="1"/>
              <a:t>Uplata</a:t>
            </a:r>
            <a:r>
              <a:rPr lang="en-GB" dirty="0"/>
              <a:t> </a:t>
            </a:r>
            <a:r>
              <a:rPr lang="en-GB" dirty="0" err="1"/>
              <a:t>doprinosa</a:t>
            </a:r>
            <a:r>
              <a:rPr lang="en-GB" dirty="0"/>
              <a:t> </a:t>
            </a:r>
            <a:r>
              <a:rPr lang="en-GB" dirty="0" err="1"/>
              <a:t>na</a:t>
            </a:r>
            <a:r>
              <a:rPr lang="en-GB" dirty="0"/>
              <a:t> plate (2022, 2019, 2017)</a:t>
            </a:r>
          </a:p>
        </p:txBody>
      </p:sp>
      <p:sp>
        <p:nvSpPr>
          <p:cNvPr id="3" name="TextBox 2">
            <a:extLst>
              <a:ext uri="{FF2B5EF4-FFF2-40B4-BE49-F238E27FC236}">
                <a16:creationId xmlns:a16="http://schemas.microsoft.com/office/drawing/2014/main" id="{E7E84C6C-5070-2EA9-9EF8-91475834273C}"/>
              </a:ext>
            </a:extLst>
          </p:cNvPr>
          <p:cNvSpPr txBox="1"/>
          <p:nvPr/>
        </p:nvSpPr>
        <p:spPr>
          <a:xfrm>
            <a:off x="315045" y="806481"/>
            <a:ext cx="8513909" cy="738664"/>
          </a:xfrm>
          <a:prstGeom prst="rect">
            <a:avLst/>
          </a:prstGeom>
          <a:noFill/>
        </p:spPr>
        <p:txBody>
          <a:bodyPr wrap="square">
            <a:spAutoFit/>
          </a:bodyPr>
          <a:lstStyle/>
          <a:p>
            <a:pPr algn="just"/>
            <a:r>
              <a:rPr lang="pl-PL" sz="1400" dirty="0"/>
              <a:t>Procena o delu doprinosa na zarade zaposlenih koji poslodavci uplaćuju se gotovo potpuno poklapa sa onom iz 2017. godine, dok se značajne razlike uočavaju pri poređenju sa 2019. Čini se da su poslodavci pre 3 godine bili dosta skeptičniji, smatrali su da se za 73% radnika uplaćuju puni dobrinose na plate (naspram 88% u ovom talasu).</a:t>
            </a:r>
          </a:p>
        </p:txBody>
      </p:sp>
      <p:graphicFrame>
        <p:nvGraphicFramePr>
          <p:cNvPr id="4" name="Chart 3">
            <a:extLst>
              <a:ext uri="{FF2B5EF4-FFF2-40B4-BE49-F238E27FC236}">
                <a16:creationId xmlns:a16="http://schemas.microsoft.com/office/drawing/2014/main" id="{3E93AC2A-9E75-E3DA-9E2C-65EA1DEB736C}"/>
              </a:ext>
            </a:extLst>
          </p:cNvPr>
          <p:cNvGraphicFramePr/>
          <p:nvPr>
            <p:extLst>
              <p:ext uri="{D42A27DB-BD31-4B8C-83A1-F6EECF244321}">
                <p14:modId xmlns:p14="http://schemas.microsoft.com/office/powerpoint/2010/main" val="3495263215"/>
              </p:ext>
            </p:extLst>
          </p:nvPr>
        </p:nvGraphicFramePr>
        <p:xfrm>
          <a:off x="1219200" y="1660371"/>
          <a:ext cx="4572000" cy="27800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a:extLst>
              <a:ext uri="{FF2B5EF4-FFF2-40B4-BE49-F238E27FC236}">
                <a16:creationId xmlns:a16="http://schemas.microsoft.com/office/drawing/2014/main" id="{5FEC6340-437D-B716-140D-798C35B2167F}"/>
              </a:ext>
            </a:extLst>
          </p:cNvPr>
          <p:cNvSpPr txBox="1">
            <a:spLocks/>
          </p:cNvSpPr>
          <p:nvPr/>
        </p:nvSpPr>
        <p:spPr bwMode="gray">
          <a:xfrm>
            <a:off x="228600" y="4563806"/>
            <a:ext cx="8686800" cy="415498"/>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pl-PL" sz="900" b="0" i="1" u="none" strike="noStrike" kern="1200" cap="none" spc="0" normalizeH="0" baseline="0" noProof="0" dirty="0">
                <a:ln>
                  <a:noFill/>
                </a:ln>
                <a:solidFill>
                  <a:srgbClr val="222223"/>
                </a:solidFill>
                <a:effectLst/>
                <a:uLnTx/>
                <a:uFillTx/>
                <a:latin typeface="Segoe UI"/>
                <a:ea typeface="+mn-ea"/>
                <a:cs typeface="+mn-cs"/>
              </a:rPr>
              <a:t>Po Vašoj proceni, od ukupnog broja radnika koji su angažovani u istoj delatnosti kojom se vaše preduzeće bavi (organizacijama, institucijama), kom procentu radnika se uplaćuju puni doprinosi na plate, za koliko se uplaćuju samo delimično doprinosi na plate, a za koliko se uopšte ne uplaćuju doprinosi? </a:t>
            </a:r>
          </a:p>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sv-SE" sz="900" b="0" i="0" u="none" strike="noStrike" kern="1200" cap="none" spc="0" normalizeH="0" baseline="0" noProof="0" dirty="0">
                <a:ln>
                  <a:noFill/>
                </a:ln>
                <a:solidFill>
                  <a:srgbClr val="222223"/>
                </a:solidFill>
                <a:effectLst/>
                <a:uLnTx/>
                <a:uFillTx/>
                <a:latin typeface="Segoe UI"/>
                <a:ea typeface="+mn-ea"/>
                <a:cs typeface="+mn-cs"/>
              </a:rPr>
              <a:t>Baza: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Ukupna ciljna populacija </a:t>
            </a:r>
            <a:endParaRPr kumimoji="0" lang="sv-SE" sz="900" b="0" i="1" u="none" strike="noStrike" kern="1200" cap="none" spc="0" normalizeH="0" baseline="0" noProof="0" dirty="0">
              <a:ln>
                <a:noFill/>
              </a:ln>
              <a:solidFill>
                <a:srgbClr val="222223"/>
              </a:solidFill>
              <a:effectLst/>
              <a:uLnTx/>
              <a:uFillTx/>
              <a:latin typeface="Segoe UI"/>
              <a:ea typeface="+mn-ea"/>
              <a:cs typeface="+mn-cs"/>
            </a:endParaRPr>
          </a:p>
        </p:txBody>
      </p:sp>
      <p:sp>
        <p:nvSpPr>
          <p:cNvPr id="6" name="TextBox 5">
            <a:extLst>
              <a:ext uri="{FF2B5EF4-FFF2-40B4-BE49-F238E27FC236}">
                <a16:creationId xmlns:a16="http://schemas.microsoft.com/office/drawing/2014/main" id="{04195B75-2797-CFA5-E4EB-F4891E1117B6}"/>
              </a:ext>
            </a:extLst>
          </p:cNvPr>
          <p:cNvSpPr txBox="1"/>
          <p:nvPr/>
        </p:nvSpPr>
        <p:spPr>
          <a:xfrm>
            <a:off x="315045" y="1566191"/>
            <a:ext cx="1828800" cy="297829"/>
          </a:xfrm>
          <a:prstGeom prst="rect">
            <a:avLst/>
          </a:prstGeom>
          <a:noFill/>
        </p:spPr>
        <p:txBody>
          <a:bodyPr wrap="square" lIns="72000" tIns="36000" rIns="72000" bIns="36000" rtlCol="0" anchor="ctr">
            <a:spAutoFit/>
          </a:bodyPr>
          <a:lstStyle/>
          <a:p>
            <a:pPr>
              <a:lnSpc>
                <a:spcPct val="110000"/>
              </a:lnSpc>
              <a:spcBef>
                <a:spcPts val="2400"/>
              </a:spcBef>
              <a:buClr>
                <a:schemeClr val="bg2"/>
              </a:buClr>
            </a:pPr>
            <a:r>
              <a:rPr lang="sr-Latn-RS" sz="1400" dirty="0"/>
              <a:t>U DELATNOSTI</a:t>
            </a:r>
            <a:endParaRPr lang="en-US" sz="1400" dirty="0"/>
          </a:p>
        </p:txBody>
      </p:sp>
      <p:sp>
        <p:nvSpPr>
          <p:cNvPr id="7" name="Rectangle: Rounded Corners 6">
            <a:extLst>
              <a:ext uri="{FF2B5EF4-FFF2-40B4-BE49-F238E27FC236}">
                <a16:creationId xmlns:a16="http://schemas.microsoft.com/office/drawing/2014/main" id="{5B4823ED-8597-3A32-89F7-956BCC01B8FC}"/>
              </a:ext>
            </a:extLst>
          </p:cNvPr>
          <p:cNvSpPr/>
          <p:nvPr/>
        </p:nvSpPr>
        <p:spPr bwMode="gray">
          <a:xfrm>
            <a:off x="5943600" y="2070077"/>
            <a:ext cx="2781300" cy="17640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72000" rIns="45720" bIns="72000" numCol="1" spcCol="0" rtlCol="0" fromWordArt="0" anchor="ctr" anchorCtr="0" forceAA="0" compatLnSpc="1">
            <a:prstTxWarp prst="textNoShape">
              <a:avLst/>
            </a:prstTxWarp>
            <a:noAutofit/>
          </a:bodyPr>
          <a:lstStyle/>
          <a:p>
            <a:pPr algn="ctr">
              <a:spcAft>
                <a:spcPts val="600"/>
              </a:spcAft>
              <a:buClr>
                <a:schemeClr val="bg2"/>
              </a:buClr>
            </a:pPr>
            <a:r>
              <a:rPr lang="sr-Latn-RS" sz="1400" dirty="0">
                <a:solidFill>
                  <a:schemeClr val="bg1"/>
                </a:solidFill>
              </a:rPr>
              <a:t>Prosečna NETO plata plata:</a:t>
            </a:r>
          </a:p>
          <a:p>
            <a:pPr algn="ctr">
              <a:spcAft>
                <a:spcPts val="600"/>
              </a:spcAft>
              <a:buClr>
                <a:schemeClr val="bg2"/>
              </a:buClr>
            </a:pPr>
            <a:r>
              <a:rPr lang="sr-Latn-RS" sz="1600" b="1" dirty="0">
                <a:solidFill>
                  <a:schemeClr val="bg1"/>
                </a:solidFill>
              </a:rPr>
              <a:t> 2022 </a:t>
            </a:r>
            <a:r>
              <a:rPr lang="sr-Latn-RS" sz="1600" b="1" i="1" dirty="0">
                <a:solidFill>
                  <a:schemeClr val="bg1"/>
                </a:solidFill>
              </a:rPr>
              <a:t>- 50,495 RSD </a:t>
            </a:r>
          </a:p>
          <a:p>
            <a:pPr algn="ctr">
              <a:spcAft>
                <a:spcPts val="600"/>
              </a:spcAft>
              <a:buClr>
                <a:schemeClr val="bg2"/>
              </a:buClr>
            </a:pPr>
            <a:r>
              <a:rPr lang="sr-Latn-RS" sz="1600" b="1" dirty="0">
                <a:solidFill>
                  <a:schemeClr val="bg1"/>
                </a:solidFill>
              </a:rPr>
              <a:t>2017 - </a:t>
            </a:r>
            <a:r>
              <a:rPr lang="sr-Latn-RS" sz="1600" b="1" i="1" dirty="0">
                <a:solidFill>
                  <a:schemeClr val="bg1"/>
                </a:solidFill>
              </a:rPr>
              <a:t>32,202 RSD</a:t>
            </a:r>
          </a:p>
        </p:txBody>
      </p:sp>
    </p:spTree>
    <p:extLst>
      <p:ext uri="{BB962C8B-B14F-4D97-AF65-F5344CB8AC3E}">
        <p14:creationId xmlns:p14="http://schemas.microsoft.com/office/powerpoint/2010/main" val="381760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0D3C21-A909-6F34-7C90-D23CB1E9E598}"/>
              </a:ext>
            </a:extLst>
          </p:cNvPr>
          <p:cNvSpPr/>
          <p:nvPr/>
        </p:nvSpPr>
        <p:spPr>
          <a:xfrm>
            <a:off x="294596" y="4587368"/>
            <a:ext cx="4346560" cy="495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5C68AD-C2B1-F210-EB46-773FAD38B008}"/>
              </a:ext>
            </a:extLst>
          </p:cNvPr>
          <p:cNvSpPr>
            <a:spLocks noGrp="1"/>
          </p:cNvSpPr>
          <p:nvPr>
            <p:ph type="title"/>
          </p:nvPr>
        </p:nvSpPr>
        <p:spPr/>
        <p:txBody>
          <a:bodyPr/>
          <a:lstStyle/>
          <a:p>
            <a:r>
              <a:rPr lang="en-GB" dirty="0" err="1"/>
              <a:t>Uplata</a:t>
            </a:r>
            <a:r>
              <a:rPr lang="en-GB" dirty="0"/>
              <a:t> </a:t>
            </a:r>
            <a:r>
              <a:rPr lang="en-GB" dirty="0" err="1"/>
              <a:t>doprinosa</a:t>
            </a:r>
            <a:r>
              <a:rPr lang="en-GB" dirty="0"/>
              <a:t> </a:t>
            </a:r>
            <a:r>
              <a:rPr lang="en-GB" dirty="0" err="1"/>
              <a:t>na</a:t>
            </a:r>
            <a:r>
              <a:rPr lang="en-GB" dirty="0"/>
              <a:t> plate (2022, 2019, 2017)</a:t>
            </a:r>
          </a:p>
        </p:txBody>
      </p:sp>
      <p:sp>
        <p:nvSpPr>
          <p:cNvPr id="3" name="TextBox 2">
            <a:extLst>
              <a:ext uri="{FF2B5EF4-FFF2-40B4-BE49-F238E27FC236}">
                <a16:creationId xmlns:a16="http://schemas.microsoft.com/office/drawing/2014/main" id="{E7E84C6C-5070-2EA9-9EF8-91475834273C}"/>
              </a:ext>
            </a:extLst>
          </p:cNvPr>
          <p:cNvSpPr txBox="1"/>
          <p:nvPr/>
        </p:nvSpPr>
        <p:spPr>
          <a:xfrm>
            <a:off x="315045" y="806481"/>
            <a:ext cx="8513909" cy="523220"/>
          </a:xfrm>
          <a:prstGeom prst="rect">
            <a:avLst/>
          </a:prstGeom>
          <a:noFill/>
        </p:spPr>
        <p:txBody>
          <a:bodyPr wrap="square">
            <a:spAutoFit/>
          </a:bodyPr>
          <a:lstStyle/>
          <a:p>
            <a:pPr algn="just"/>
            <a:r>
              <a:rPr lang="pl-PL" sz="1400" dirty="0"/>
              <a:t>Privrednici tvrde da se danas duplo manji procenat zarade njihovim radnicima isplaćuje na ruke nego što je to bio slučaj 2017. godine.  S druge strane, procena za delatnost je i dalje oko trećine zarade.</a:t>
            </a:r>
          </a:p>
        </p:txBody>
      </p:sp>
      <p:sp>
        <p:nvSpPr>
          <p:cNvPr id="7" name="Rectangle: Rounded Corners 6">
            <a:extLst>
              <a:ext uri="{FF2B5EF4-FFF2-40B4-BE49-F238E27FC236}">
                <a16:creationId xmlns:a16="http://schemas.microsoft.com/office/drawing/2014/main" id="{5B4823ED-8597-3A32-89F7-956BCC01B8FC}"/>
              </a:ext>
            </a:extLst>
          </p:cNvPr>
          <p:cNvSpPr/>
          <p:nvPr/>
        </p:nvSpPr>
        <p:spPr bwMode="gray">
          <a:xfrm>
            <a:off x="5943600" y="2070077"/>
            <a:ext cx="2781300" cy="17640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72000" rIns="45720" bIns="72000" numCol="1" spcCol="0" rtlCol="0" fromWordArt="0" anchor="ctr" anchorCtr="0" forceAA="0" compatLnSpc="1">
            <a:prstTxWarp prst="textNoShape">
              <a:avLst/>
            </a:prstTxWarp>
            <a:noAutofit/>
          </a:bodyPr>
          <a:lstStyle/>
          <a:p>
            <a:pPr algn="ctr">
              <a:spcAft>
                <a:spcPts val="600"/>
              </a:spcAft>
              <a:buClr>
                <a:schemeClr val="bg2"/>
              </a:buClr>
            </a:pPr>
            <a:r>
              <a:rPr lang="sr-Latn-RS" sz="1400" dirty="0">
                <a:solidFill>
                  <a:schemeClr val="bg1"/>
                </a:solidFill>
              </a:rPr>
              <a:t>Prosečna NETO plata plata:</a:t>
            </a:r>
          </a:p>
          <a:p>
            <a:pPr algn="ctr">
              <a:spcAft>
                <a:spcPts val="600"/>
              </a:spcAft>
              <a:buClr>
                <a:schemeClr val="bg2"/>
              </a:buClr>
            </a:pPr>
            <a:r>
              <a:rPr lang="sr-Latn-RS" sz="1600" b="1" dirty="0">
                <a:solidFill>
                  <a:schemeClr val="bg1"/>
                </a:solidFill>
              </a:rPr>
              <a:t>2022 </a:t>
            </a:r>
            <a:r>
              <a:rPr lang="sr-Latn-RS" sz="1600" b="1" i="1" dirty="0">
                <a:solidFill>
                  <a:schemeClr val="bg1"/>
                </a:solidFill>
              </a:rPr>
              <a:t>- 50,495 RSD </a:t>
            </a:r>
          </a:p>
          <a:p>
            <a:pPr algn="ctr">
              <a:spcAft>
                <a:spcPts val="600"/>
              </a:spcAft>
              <a:buClr>
                <a:schemeClr val="bg2"/>
              </a:buClr>
            </a:pPr>
            <a:r>
              <a:rPr lang="sr-Latn-RS" sz="1600" b="1" dirty="0">
                <a:solidFill>
                  <a:schemeClr val="bg1"/>
                </a:solidFill>
              </a:rPr>
              <a:t>2017 - </a:t>
            </a:r>
            <a:r>
              <a:rPr lang="sr-Latn-RS" sz="1600" b="1" i="1" dirty="0">
                <a:solidFill>
                  <a:schemeClr val="bg1"/>
                </a:solidFill>
              </a:rPr>
              <a:t>32,202 RSD</a:t>
            </a:r>
          </a:p>
        </p:txBody>
      </p:sp>
      <p:sp>
        <p:nvSpPr>
          <p:cNvPr id="10" name="Text Placeholder 3">
            <a:extLst>
              <a:ext uri="{FF2B5EF4-FFF2-40B4-BE49-F238E27FC236}">
                <a16:creationId xmlns:a16="http://schemas.microsoft.com/office/drawing/2014/main" id="{154E445F-8F17-FB85-D14E-E477E54B8751}"/>
              </a:ext>
            </a:extLst>
          </p:cNvPr>
          <p:cNvSpPr txBox="1">
            <a:spLocks/>
          </p:cNvSpPr>
          <p:nvPr/>
        </p:nvSpPr>
        <p:spPr bwMode="gray">
          <a:xfrm>
            <a:off x="134863" y="4536364"/>
            <a:ext cx="3735473" cy="553998"/>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pl-PL" sz="900" b="0" i="1" u="none" strike="noStrike" kern="1200" cap="none" spc="0" normalizeH="0" baseline="0" noProof="0" dirty="0">
                <a:ln>
                  <a:noFill/>
                </a:ln>
                <a:solidFill>
                  <a:srgbClr val="222223"/>
                </a:solidFill>
                <a:effectLst/>
                <a:uLnTx/>
                <a:uFillTx/>
                <a:latin typeface="Segoe UI"/>
                <a:ea typeface="+mn-ea"/>
                <a:cs typeface="+mn-cs"/>
              </a:rPr>
              <a:t>Šta mislite (u preduzećima poput Vašeg, u Vašoj delatnosti), na koji deo ukupne zarade se, u proseku, ne uplaćuju pripadajući porezi i doprinosi u preduzećima poput Vašeg u istoj delatnosti?</a:t>
            </a:r>
          </a:p>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sv-SE" sz="900" b="0" i="0" u="none" strike="noStrike" kern="1200" cap="none" spc="0" normalizeH="0" baseline="0" noProof="0" dirty="0">
                <a:ln>
                  <a:noFill/>
                </a:ln>
                <a:solidFill>
                  <a:srgbClr val="222223"/>
                </a:solidFill>
                <a:effectLst/>
                <a:uLnTx/>
                <a:uFillTx/>
                <a:latin typeface="Segoe UI"/>
                <a:ea typeface="+mn-ea"/>
                <a:cs typeface="+mn-cs"/>
              </a:rPr>
              <a:t>Baza: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Ukupna ciljna populacija </a:t>
            </a:r>
            <a:endParaRPr kumimoji="0" lang="sv-SE" sz="900" b="0" i="1" u="none" strike="noStrike" kern="1200" cap="none" spc="0" normalizeH="0" baseline="0" noProof="0" dirty="0">
              <a:ln>
                <a:noFill/>
              </a:ln>
              <a:solidFill>
                <a:srgbClr val="222223"/>
              </a:solidFill>
              <a:effectLst/>
              <a:uLnTx/>
              <a:uFillTx/>
              <a:latin typeface="Segoe UI"/>
              <a:ea typeface="+mn-ea"/>
              <a:cs typeface="+mn-cs"/>
            </a:endParaRPr>
          </a:p>
        </p:txBody>
      </p:sp>
      <p:sp>
        <p:nvSpPr>
          <p:cNvPr id="11" name="Text Placeholder 3">
            <a:extLst>
              <a:ext uri="{FF2B5EF4-FFF2-40B4-BE49-F238E27FC236}">
                <a16:creationId xmlns:a16="http://schemas.microsoft.com/office/drawing/2014/main" id="{90F7ED83-C768-25B7-5B71-73051AD4571F}"/>
              </a:ext>
            </a:extLst>
          </p:cNvPr>
          <p:cNvSpPr txBox="1">
            <a:spLocks/>
          </p:cNvSpPr>
          <p:nvPr/>
        </p:nvSpPr>
        <p:spPr>
          <a:xfrm>
            <a:off x="4241801" y="4530797"/>
            <a:ext cx="4902199" cy="553998"/>
          </a:xfrm>
          <a:prstGeom prst="rect">
            <a:avLst/>
          </a:prstGeom>
          <a:noFill/>
        </p:spPr>
        <p:txBody>
          <a:bodyPr vert="horz" wrap="square" lIns="48965" tIns="0" rIns="48965" bIns="0" rtlCol="0" anchor="ctr">
            <a:spAutoFit/>
          </a:bodyPr>
          <a:lstStyle>
            <a:lvl1pPr marL="171450" indent="-171450" algn="l" defTabSz="685800" rtl="0" eaLnBrk="1" latinLnBrk="0" hangingPunct="1">
              <a:lnSpc>
                <a:spcPct val="100000"/>
              </a:lnSpc>
              <a:spcBef>
                <a:spcPts val="750"/>
              </a:spcBef>
              <a:buClr>
                <a:srgbClr val="6DC4C4"/>
              </a:buClr>
              <a:buFont typeface="Courier New" panose="02070309020205020404" pitchFamily="49" charset="0"/>
              <a:buChar char="o"/>
              <a:defRPr sz="2200" kern="1200">
                <a:solidFill>
                  <a:schemeClr val="tx1"/>
                </a:solidFill>
                <a:latin typeface="Calibri"/>
                <a:ea typeface="+mn-ea"/>
                <a:cs typeface="+mn-cs"/>
              </a:defRPr>
            </a:lvl1pPr>
            <a:lvl2pPr marL="514350" indent="-171450" algn="l" defTabSz="685800" rtl="0" eaLnBrk="1" latinLnBrk="0" hangingPunct="1">
              <a:lnSpc>
                <a:spcPct val="100000"/>
              </a:lnSpc>
              <a:spcBef>
                <a:spcPts val="375"/>
              </a:spcBef>
              <a:buClr>
                <a:srgbClr val="6DC4C4"/>
              </a:buClr>
              <a:buFont typeface="Courier New" panose="02070309020205020404" pitchFamily="49" charset="0"/>
              <a:buChar char="o"/>
              <a:defRPr sz="2000" kern="1200">
                <a:solidFill>
                  <a:schemeClr val="tx1"/>
                </a:solidFill>
                <a:latin typeface="Calibri"/>
                <a:ea typeface="+mn-ea"/>
                <a:cs typeface="+mn-cs"/>
              </a:defRPr>
            </a:lvl2pPr>
            <a:lvl3pPr marL="857250" indent="-171450" algn="l" defTabSz="685800" rtl="0" eaLnBrk="1" latinLnBrk="0" hangingPunct="1">
              <a:lnSpc>
                <a:spcPct val="100000"/>
              </a:lnSpc>
              <a:spcBef>
                <a:spcPts val="375"/>
              </a:spcBef>
              <a:buClr>
                <a:srgbClr val="6DC4C4"/>
              </a:buClr>
              <a:buFont typeface="Courier New" panose="02070309020205020404" pitchFamily="49" charset="0"/>
              <a:buChar char="o"/>
              <a:defRPr sz="1800" kern="1200">
                <a:solidFill>
                  <a:schemeClr val="tx1"/>
                </a:solidFill>
                <a:latin typeface="Calibri"/>
                <a:ea typeface="+mn-ea"/>
                <a:cs typeface="+mn-cs"/>
              </a:defRPr>
            </a:lvl3pPr>
            <a:lvl4pPr marL="12001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4pPr>
            <a:lvl5pPr marL="1543050" indent="-171450" algn="l" defTabSz="685800" rtl="0" eaLnBrk="1" latinLnBrk="0" hangingPunct="1">
              <a:lnSpc>
                <a:spcPct val="100000"/>
              </a:lnSpc>
              <a:spcBef>
                <a:spcPts val="375"/>
              </a:spcBef>
              <a:buClr>
                <a:srgbClr val="6DC4C4"/>
              </a:buClr>
              <a:buFont typeface="Courier New" panose="02070309020205020404" pitchFamily="49" charset="0"/>
              <a:buChar char="o"/>
              <a:defRPr sz="1300" kern="1200">
                <a:solidFill>
                  <a:schemeClr val="tx1"/>
                </a:solidFill>
                <a:latin typeface="Calibri"/>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None/>
            </a:pPr>
            <a:r>
              <a:rPr lang="pl-PL" sz="900" i="1" dirty="0"/>
              <a:t>Kada posmatrate radnike u Vašem preduzeću kojima se delimično uplaćuju doprinosi, U PROSEKU koji procenat plate isplaćujete preko računa, a koji na ruke u kešu?</a:t>
            </a:r>
          </a:p>
          <a:p>
            <a:pPr marL="0" indent="0">
              <a:spcBef>
                <a:spcPts val="0"/>
              </a:spcBef>
              <a:buNone/>
            </a:pPr>
            <a:r>
              <a:rPr lang="pl-PL" sz="900" dirty="0"/>
              <a:t>Baza: Oni koji su kao oblik radnog angažovanja naveli stalno zaposlenje (deo se isplaćuje u gotovini) ili oni koji su zabeležili određeni broj radnika kojima delimično uplaćuju doprinose.</a:t>
            </a:r>
          </a:p>
        </p:txBody>
      </p:sp>
      <p:grpSp>
        <p:nvGrpSpPr>
          <p:cNvPr id="12" name="Group 11">
            <a:extLst>
              <a:ext uri="{FF2B5EF4-FFF2-40B4-BE49-F238E27FC236}">
                <a16:creationId xmlns:a16="http://schemas.microsoft.com/office/drawing/2014/main" id="{1AF53460-E074-48BD-BAF2-0637D1A0E1E5}"/>
              </a:ext>
            </a:extLst>
          </p:cNvPr>
          <p:cNvGrpSpPr/>
          <p:nvPr/>
        </p:nvGrpSpPr>
        <p:grpSpPr>
          <a:xfrm>
            <a:off x="1375145" y="1364381"/>
            <a:ext cx="3309950" cy="1843640"/>
            <a:chOff x="-4470" y="242167"/>
            <a:chExt cx="2397639" cy="1602260"/>
          </a:xfrm>
        </p:grpSpPr>
        <p:graphicFrame>
          <p:nvGraphicFramePr>
            <p:cNvPr id="13" name="Chart 12">
              <a:extLst>
                <a:ext uri="{FF2B5EF4-FFF2-40B4-BE49-F238E27FC236}">
                  <a16:creationId xmlns:a16="http://schemas.microsoft.com/office/drawing/2014/main" id="{F2FB0430-BAFF-CA78-1499-D23BE51C83C8}"/>
                </a:ext>
              </a:extLst>
            </p:cNvPr>
            <p:cNvGraphicFramePr>
              <a:graphicFrameLocks noChangeAspect="1"/>
            </p:cNvGraphicFramePr>
            <p:nvPr>
              <p:extLst>
                <p:ext uri="{D42A27DB-BD31-4B8C-83A1-F6EECF244321}">
                  <p14:modId xmlns:p14="http://schemas.microsoft.com/office/powerpoint/2010/main" val="1323039732"/>
                </p:ext>
              </p:extLst>
            </p:nvPr>
          </p:nvGraphicFramePr>
          <p:xfrm>
            <a:off x="507370" y="242167"/>
            <a:ext cx="1357040" cy="1541886"/>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346E9768-CD05-0212-7B85-8E1B8D4003F0}"/>
                </a:ext>
              </a:extLst>
            </p:cNvPr>
            <p:cNvSpPr/>
            <p:nvPr/>
          </p:nvSpPr>
          <p:spPr>
            <a:xfrm>
              <a:off x="-4470" y="1419503"/>
              <a:ext cx="2397639" cy="424924"/>
            </a:xfrm>
            <a:prstGeom prst="rect">
              <a:avLst/>
            </a:prstGeom>
          </p:spPr>
          <p:txBody>
            <a:bodyPr vert="horz" lIns="0" tIns="0" rIns="0" bIns="0" rtlCol="0">
              <a:noAutofit/>
            </a:bodyPr>
            <a:lstStyle/>
            <a:p>
              <a:pPr algn="ctr">
                <a:spcAft>
                  <a:spcPts val="0"/>
                </a:spcAft>
              </a:pPr>
              <a:r>
                <a:rPr lang="pl-PL" sz="1100" kern="1200" dirty="0">
                  <a:effectLst/>
                  <a:ea typeface="Times New Roman" panose="02020603050405020304" pitchFamily="18" charset="0"/>
                  <a:cs typeface="Times New Roman" panose="02020603050405020304" pitchFamily="18" charset="0"/>
                </a:rPr>
                <a:t>Procenat zarade na koji se, u proseku, ne uplaćuju porezi i doprinosi u preduzećima u istoj delatnosti</a:t>
              </a:r>
            </a:p>
          </p:txBody>
        </p:sp>
        <p:sp>
          <p:nvSpPr>
            <p:cNvPr id="15" name="Rectangle 14">
              <a:extLst>
                <a:ext uri="{FF2B5EF4-FFF2-40B4-BE49-F238E27FC236}">
                  <a16:creationId xmlns:a16="http://schemas.microsoft.com/office/drawing/2014/main" id="{0EA33046-8629-D39F-D2CD-52712097F929}"/>
                </a:ext>
              </a:extLst>
            </p:cNvPr>
            <p:cNvSpPr/>
            <p:nvPr/>
          </p:nvSpPr>
          <p:spPr>
            <a:xfrm>
              <a:off x="1039544" y="616672"/>
              <a:ext cx="613185" cy="295969"/>
            </a:xfrm>
            <a:prstGeom prst="rect">
              <a:avLst/>
            </a:prstGeom>
          </p:spPr>
          <p:txBody>
            <a:bodyPr wrap="square">
              <a:noAutofit/>
            </a:bodyPr>
            <a:lstStyle/>
            <a:p>
              <a:pPr algn="just">
                <a:spcAft>
                  <a:spcPts val="0"/>
                </a:spcAft>
              </a:pPr>
              <a:r>
                <a:rPr lang="sr-Latn-RS" sz="1600" kern="1200" dirty="0">
                  <a:effectLst/>
                  <a:ea typeface="Times New Roman" panose="02020603050405020304" pitchFamily="18" charset="0"/>
                  <a:cs typeface="Times New Roman" panose="02020603050405020304" pitchFamily="18" charset="0"/>
                </a:rPr>
                <a:t>35%</a:t>
              </a:r>
              <a:endParaRPr lang="en-US" sz="1200" dirty="0">
                <a:effectLst/>
                <a:ea typeface="Times New Roman" panose="02020603050405020304" pitchFamily="18" charset="0"/>
              </a:endParaRPr>
            </a:p>
          </p:txBody>
        </p:sp>
      </p:grpSp>
      <p:grpSp>
        <p:nvGrpSpPr>
          <p:cNvPr id="16" name="Group 15">
            <a:extLst>
              <a:ext uri="{FF2B5EF4-FFF2-40B4-BE49-F238E27FC236}">
                <a16:creationId xmlns:a16="http://schemas.microsoft.com/office/drawing/2014/main" id="{0B0BD76D-CEF7-9120-A972-CD099B856BB7}"/>
              </a:ext>
            </a:extLst>
          </p:cNvPr>
          <p:cNvGrpSpPr/>
          <p:nvPr/>
        </p:nvGrpSpPr>
        <p:grpSpPr>
          <a:xfrm>
            <a:off x="5128850" y="1276350"/>
            <a:ext cx="3309950" cy="1859499"/>
            <a:chOff x="-3325" y="0"/>
            <a:chExt cx="2397639" cy="1616043"/>
          </a:xfrm>
        </p:grpSpPr>
        <p:graphicFrame>
          <p:nvGraphicFramePr>
            <p:cNvPr id="17" name="Chart 16">
              <a:extLst>
                <a:ext uri="{FF2B5EF4-FFF2-40B4-BE49-F238E27FC236}">
                  <a16:creationId xmlns:a16="http://schemas.microsoft.com/office/drawing/2014/main" id="{C37BC21E-64D2-4780-F05F-CA1AA5580D82}"/>
                </a:ext>
              </a:extLst>
            </p:cNvPr>
            <p:cNvGraphicFramePr>
              <a:graphicFrameLocks noChangeAspect="1"/>
            </p:cNvGraphicFramePr>
            <p:nvPr>
              <p:extLst>
                <p:ext uri="{D42A27DB-BD31-4B8C-83A1-F6EECF244321}">
                  <p14:modId xmlns:p14="http://schemas.microsoft.com/office/powerpoint/2010/main" val="3415971480"/>
                </p:ext>
              </p:extLst>
            </p:nvPr>
          </p:nvGraphicFramePr>
          <p:xfrm>
            <a:off x="516975" y="0"/>
            <a:ext cx="1357040" cy="1541886"/>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F62E9AAF-4351-384D-0AD6-06ED106B0AA4}"/>
                </a:ext>
              </a:extLst>
            </p:cNvPr>
            <p:cNvSpPr/>
            <p:nvPr/>
          </p:nvSpPr>
          <p:spPr>
            <a:xfrm>
              <a:off x="-3325" y="1253842"/>
              <a:ext cx="2397639" cy="362201"/>
            </a:xfrm>
            <a:prstGeom prst="rect">
              <a:avLst/>
            </a:prstGeom>
          </p:spPr>
          <p:txBody>
            <a:bodyPr vert="horz" lIns="0" tIns="0" rIns="0" bIns="0" rtlCol="0">
              <a:noAutofit/>
            </a:bodyPr>
            <a:lstStyle/>
            <a:p>
              <a:pPr algn="ctr">
                <a:spcAft>
                  <a:spcPts val="0"/>
                </a:spcAft>
              </a:pPr>
              <a:r>
                <a:rPr lang="sr-Latn-RS" sz="1100" kern="1200" dirty="0">
                  <a:effectLst/>
                  <a:ea typeface="Times New Roman" panose="02020603050405020304" pitchFamily="18" charset="0"/>
                  <a:cs typeface="Times New Roman" panose="02020603050405020304" pitchFamily="18" charset="0"/>
                </a:rPr>
                <a:t>Procenat plate koji se isplaćuje na ruke u kešu radnicima u njihovom preduzeću</a:t>
              </a:r>
            </a:p>
          </p:txBody>
        </p:sp>
        <p:sp>
          <p:nvSpPr>
            <p:cNvPr id="19" name="Rectangle 18">
              <a:extLst>
                <a:ext uri="{FF2B5EF4-FFF2-40B4-BE49-F238E27FC236}">
                  <a16:creationId xmlns:a16="http://schemas.microsoft.com/office/drawing/2014/main" id="{83C007FC-E1DF-B740-D393-2F0B1AA67EC9}"/>
                </a:ext>
              </a:extLst>
            </p:cNvPr>
            <p:cNvSpPr/>
            <p:nvPr/>
          </p:nvSpPr>
          <p:spPr>
            <a:xfrm>
              <a:off x="1002664" y="459474"/>
              <a:ext cx="474722" cy="298926"/>
            </a:xfrm>
            <a:prstGeom prst="rect">
              <a:avLst/>
            </a:prstGeom>
          </p:spPr>
          <p:txBody>
            <a:bodyPr wrap="square">
              <a:noAutofit/>
            </a:bodyPr>
            <a:lstStyle/>
            <a:p>
              <a:pPr algn="just">
                <a:spcAft>
                  <a:spcPts val="0"/>
                </a:spcAft>
              </a:pPr>
              <a:r>
                <a:rPr lang="sr-Latn-RS" sz="1600" kern="1200" dirty="0">
                  <a:effectLst/>
                  <a:ea typeface="Times New Roman" panose="02020603050405020304" pitchFamily="18" charset="0"/>
                  <a:cs typeface="Times New Roman" panose="02020603050405020304" pitchFamily="18" charset="0"/>
                </a:rPr>
                <a:t>12%</a:t>
              </a:r>
              <a:endParaRPr lang="en-US" sz="1200" dirty="0">
                <a:effectLst/>
                <a:ea typeface="Times New Roman" panose="02020603050405020304" pitchFamily="18" charset="0"/>
              </a:endParaRPr>
            </a:p>
          </p:txBody>
        </p:sp>
      </p:grpSp>
      <p:graphicFrame>
        <p:nvGraphicFramePr>
          <p:cNvPr id="20" name="Chart 19">
            <a:extLst>
              <a:ext uri="{FF2B5EF4-FFF2-40B4-BE49-F238E27FC236}">
                <a16:creationId xmlns:a16="http://schemas.microsoft.com/office/drawing/2014/main" id="{53A8F205-E144-7126-DEB5-BAB974EC04A3}"/>
              </a:ext>
            </a:extLst>
          </p:cNvPr>
          <p:cNvGraphicFramePr>
            <a:graphicFrameLocks noChangeAspect="1"/>
          </p:cNvGraphicFramePr>
          <p:nvPr>
            <p:extLst>
              <p:ext uri="{D42A27DB-BD31-4B8C-83A1-F6EECF244321}">
                <p14:modId xmlns:p14="http://schemas.microsoft.com/office/powerpoint/2010/main" val="3044496160"/>
              </p:ext>
            </p:extLst>
          </p:nvPr>
        </p:nvGraphicFramePr>
        <p:xfrm>
          <a:off x="2054295" y="2949436"/>
          <a:ext cx="1873399" cy="17741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B0012913-7F0C-D89D-BCBF-AE4E7923BB1B}"/>
              </a:ext>
            </a:extLst>
          </p:cNvPr>
          <p:cNvGraphicFramePr>
            <a:graphicFrameLocks noChangeAspect="1"/>
          </p:cNvGraphicFramePr>
          <p:nvPr>
            <p:extLst>
              <p:ext uri="{D42A27DB-BD31-4B8C-83A1-F6EECF244321}">
                <p14:modId xmlns:p14="http://schemas.microsoft.com/office/powerpoint/2010/main" val="3089646977"/>
              </p:ext>
            </p:extLst>
          </p:nvPr>
        </p:nvGraphicFramePr>
        <p:xfrm>
          <a:off x="5847126" y="3125088"/>
          <a:ext cx="1873399" cy="1774171"/>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B9C356B3-534B-7C34-511B-3CBE3328E63B}"/>
              </a:ext>
            </a:extLst>
          </p:cNvPr>
          <p:cNvSpPr txBox="1"/>
          <p:nvPr/>
        </p:nvSpPr>
        <p:spPr>
          <a:xfrm flipH="1">
            <a:off x="399180" y="1749226"/>
            <a:ext cx="1067637" cy="297829"/>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1400" dirty="0"/>
              <a:t>2022.</a:t>
            </a:r>
            <a:endParaRPr lang="en-US" sz="1400" dirty="0"/>
          </a:p>
        </p:txBody>
      </p:sp>
      <p:sp>
        <p:nvSpPr>
          <p:cNvPr id="23" name="TextBox 22">
            <a:extLst>
              <a:ext uri="{FF2B5EF4-FFF2-40B4-BE49-F238E27FC236}">
                <a16:creationId xmlns:a16="http://schemas.microsoft.com/office/drawing/2014/main" id="{0D56A3EE-DAF9-8EBE-4389-9058A2139CE1}"/>
              </a:ext>
            </a:extLst>
          </p:cNvPr>
          <p:cNvSpPr txBox="1"/>
          <p:nvPr/>
        </p:nvSpPr>
        <p:spPr>
          <a:xfrm flipH="1">
            <a:off x="355838" y="3851561"/>
            <a:ext cx="1067637" cy="297829"/>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1400" dirty="0"/>
              <a:t>2017</a:t>
            </a:r>
            <a:r>
              <a:rPr lang="sr-Latn-RS" sz="1400" b="1" dirty="0"/>
              <a:t>.</a:t>
            </a:r>
            <a:endParaRPr lang="en-US" sz="1400" b="1" dirty="0"/>
          </a:p>
        </p:txBody>
      </p:sp>
      <p:sp>
        <p:nvSpPr>
          <p:cNvPr id="24" name="Rectangle 23">
            <a:extLst>
              <a:ext uri="{FF2B5EF4-FFF2-40B4-BE49-F238E27FC236}">
                <a16:creationId xmlns:a16="http://schemas.microsoft.com/office/drawing/2014/main" id="{BF84ED1B-2F32-ACF2-5EA1-815585605C2B}"/>
              </a:ext>
            </a:extLst>
          </p:cNvPr>
          <p:cNvSpPr/>
          <p:nvPr/>
        </p:nvSpPr>
        <p:spPr>
          <a:xfrm>
            <a:off x="2816410" y="3681282"/>
            <a:ext cx="846504" cy="340557"/>
          </a:xfrm>
          <a:prstGeom prst="rect">
            <a:avLst/>
          </a:prstGeom>
        </p:spPr>
        <p:txBody>
          <a:bodyPr wrap="square">
            <a:noAutofit/>
          </a:bodyPr>
          <a:lstStyle/>
          <a:p>
            <a:pPr algn="just">
              <a:spcAft>
                <a:spcPts val="0"/>
              </a:spcAft>
            </a:pPr>
            <a:r>
              <a:rPr lang="sr-Latn-RS" sz="1600" kern="1200" dirty="0">
                <a:effectLst/>
                <a:ea typeface="Times New Roman" panose="02020603050405020304" pitchFamily="18" charset="0"/>
                <a:cs typeface="Times New Roman" panose="02020603050405020304" pitchFamily="18" charset="0"/>
              </a:rPr>
              <a:t>31%</a:t>
            </a:r>
            <a:endParaRPr lang="en-US" sz="1200" dirty="0">
              <a:effectLst/>
              <a:ea typeface="Times New Roman" panose="02020603050405020304" pitchFamily="18" charset="0"/>
            </a:endParaRPr>
          </a:p>
        </p:txBody>
      </p:sp>
      <p:sp>
        <p:nvSpPr>
          <p:cNvPr id="25" name="Rectangle 24">
            <a:extLst>
              <a:ext uri="{FF2B5EF4-FFF2-40B4-BE49-F238E27FC236}">
                <a16:creationId xmlns:a16="http://schemas.microsoft.com/office/drawing/2014/main" id="{977FDC67-A29A-2EA2-ECC8-E83D84C80910}"/>
              </a:ext>
            </a:extLst>
          </p:cNvPr>
          <p:cNvSpPr/>
          <p:nvPr/>
        </p:nvSpPr>
        <p:spPr>
          <a:xfrm>
            <a:off x="6517622" y="3664543"/>
            <a:ext cx="655356" cy="343959"/>
          </a:xfrm>
          <a:prstGeom prst="rect">
            <a:avLst/>
          </a:prstGeom>
        </p:spPr>
        <p:txBody>
          <a:bodyPr wrap="square">
            <a:noAutofit/>
          </a:bodyPr>
          <a:lstStyle/>
          <a:p>
            <a:pPr algn="just" defTabSz="913234"/>
            <a:r>
              <a:rPr lang="sr-Latn-RS" sz="1600" dirty="0">
                <a:ea typeface="Times New Roman" panose="02020603050405020304" pitchFamily="18" charset="0"/>
                <a:cs typeface="Times New Roman" panose="02020603050405020304" pitchFamily="18" charset="0"/>
              </a:rPr>
              <a:t>25%</a:t>
            </a:r>
            <a:endParaRPr lang="en-US" sz="1200" dirty="0">
              <a:ea typeface="Times New Roman" panose="02020603050405020304" pitchFamily="18" charset="0"/>
            </a:endParaRPr>
          </a:p>
        </p:txBody>
      </p:sp>
    </p:spTree>
    <p:extLst>
      <p:ext uri="{BB962C8B-B14F-4D97-AF65-F5344CB8AC3E}">
        <p14:creationId xmlns:p14="http://schemas.microsoft.com/office/powerpoint/2010/main" val="106060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284F85F3ECA540B69919C16785ED4E" ma:contentTypeVersion="14" ma:contentTypeDescription="Create a new document." ma:contentTypeScope="" ma:versionID="ce8f96a41227f34fa3979f97211a0d4d">
  <xsd:schema xmlns:xsd="http://www.w3.org/2001/XMLSchema" xmlns:xs="http://www.w3.org/2001/XMLSchema" xmlns:p="http://schemas.microsoft.com/office/2006/metadata/properties" xmlns:ns3="0c97e6ac-8c8e-44de-ac60-f8bfb490c092" xmlns:ns4="40e7147f-1479-4b53-a0bf-9329375284b9" targetNamespace="http://schemas.microsoft.com/office/2006/metadata/properties" ma:root="true" ma:fieldsID="651ac981b63724c2a760f8566b872962" ns3:_="" ns4:_="">
    <xsd:import namespace="0c97e6ac-8c8e-44de-ac60-f8bfb490c092"/>
    <xsd:import namespace="40e7147f-1479-4b53-a0bf-9329375284b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97e6ac-8c8e-44de-ac60-f8bfb490c0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7147f-1479-4b53-a0bf-9329375284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557DE3-023D-419F-ACAA-97DF1E394407}">
  <ds:schemaRefs>
    <ds:schemaRef ds:uri="http://schemas.microsoft.com/sharepoint/v3/contenttype/forms"/>
  </ds:schemaRefs>
</ds:datastoreItem>
</file>

<file path=customXml/itemProps2.xml><?xml version="1.0" encoding="utf-8"?>
<ds:datastoreItem xmlns:ds="http://schemas.openxmlformats.org/officeDocument/2006/customXml" ds:itemID="{228C998D-8DDF-4114-8C84-FA35FEC03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97e6ac-8c8e-44de-ac60-f8bfb490c092"/>
    <ds:schemaRef ds:uri="40e7147f-1479-4b53-a0bf-9329375284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A6A09D-6F60-45DE-9975-DB89E413A8A8}">
  <ds:schemaRefs>
    <ds:schemaRef ds:uri="http://purl.org/dc/terms/"/>
    <ds:schemaRef ds:uri="http://schemas.microsoft.com/office/2006/metadata/properties"/>
    <ds:schemaRef ds:uri="0c97e6ac-8c8e-44de-ac60-f8bfb490c092"/>
    <ds:schemaRef ds:uri="http://schemas.microsoft.com/office/2006/documentManagement/types"/>
    <ds:schemaRef ds:uri="http://purl.org/dc/dcmitype/"/>
    <ds:schemaRef ds:uri="40e7147f-1479-4b53-a0bf-9329375284b9"/>
    <ds:schemaRef ds:uri="http://schemas.openxmlformats.org/package/2006/metadata/core-properties"/>
    <ds:schemaRef ds:uri="http://www.w3.org/XML/1998/namespace"/>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216</TotalTime>
  <Words>2380</Words>
  <Application>Microsoft Office PowerPoint</Application>
  <PresentationFormat>On-screen Show (16:9)</PresentationFormat>
  <Paragraphs>168</Paragraphs>
  <Slides>29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Calibri Regular</vt:lpstr>
      <vt:lpstr>Courier New</vt:lpstr>
      <vt:lpstr>Segoe UI</vt:lpstr>
      <vt:lpstr>2_Office Theme</vt:lpstr>
      <vt:lpstr>STAVOVI PRIVREDE O SIVOJ EKONOMIJI I BEZGOTOVINSKOM PLAĆANJU</vt:lpstr>
      <vt:lpstr>METODOLOGIJA</vt:lpstr>
      <vt:lpstr>STRUKTURA UZORKA</vt:lpstr>
      <vt:lpstr>KAKO PRIVREDA OCENJUJE USLOVE POSLOVANJA U SRBIJI?</vt:lpstr>
      <vt:lpstr>Uslovi poslovanja u Srbiji (2022, 2019, 2017)</vt:lpstr>
      <vt:lpstr>Trenutni problemi privrednika</vt:lpstr>
      <vt:lpstr>Uplata poreza i doprinosa na zarade zaposlenih (2022 vs 2017)</vt:lpstr>
      <vt:lpstr>Uplata doprinosa na plate (2022, 2019, 2017)</vt:lpstr>
      <vt:lpstr>Uplata doprinosa na plate (2022, 2019, 2017)</vt:lpstr>
      <vt:lpstr>Neprijavljivanje poslovnog viška (2022 vs 2017)</vt:lpstr>
      <vt:lpstr>STANJE FER KONKURENCIJE U OČIMA PRIVREDE</vt:lpstr>
      <vt:lpstr>Kretanje neformalnog poslovanja (2022 vs. 2017)</vt:lpstr>
      <vt:lpstr>Procena udela neregistrovanih preduzeća (2022 vs. 2017)</vt:lpstr>
      <vt:lpstr>Razlozi neformalnog poslovanja (2022 vs 2017)</vt:lpstr>
      <vt:lpstr>Neformalno poslovanje po sektorima</vt:lpstr>
      <vt:lpstr>Spremnost na prijavu rada na crno (2022, 2019, 2017)</vt:lpstr>
      <vt:lpstr>Neformalno poslovanje i izbegavanje plaćanja poreza (2022, 2019, 2017)</vt:lpstr>
      <vt:lpstr>Rizici neformalnog poslovanja (2022 vs 2017)</vt:lpstr>
      <vt:lpstr>KAKAV JE UTICAJ  NOVE FISKALIZACIJE?</vt:lpstr>
      <vt:lpstr>Sistem fiskalizacije</vt:lpstr>
      <vt:lpstr>Uticaj eFiskalizacije</vt:lpstr>
      <vt:lpstr>ZASTUPLJENOST  BEZGOTOVINSKOG PLAĆANJA</vt:lpstr>
      <vt:lpstr>Način plaćanja (2022, 2019, 2017)</vt:lpstr>
      <vt:lpstr>Poreklo i razlozi plaćanje robe u gotovini (2022 vs 2017)</vt:lpstr>
      <vt:lpstr>Korisnost uvođenja bezgotovinskog plaćanja</vt:lpstr>
      <vt:lpstr>Bezgotovinsko plaćanje</vt:lpstr>
      <vt:lpstr>Bezgotovinsko plaćanje</vt:lpstr>
      <vt:lpstr>About IPSOS</vt:lpstr>
      <vt:lpstr>HVALA  www.boljinacin.rs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НАЦИОНАЛНА ИНИЦИЈАТИВА  ЗА БЕЗГОТОВИНСКО ПЛАЋАЊЕ</dc:title>
  <dc:creator>Microsoft Office User</dc:creator>
  <cp:lastModifiedBy>Andrea Gašparević</cp:lastModifiedBy>
  <cp:revision>14</cp:revision>
  <dcterms:created xsi:type="dcterms:W3CDTF">2021-12-21T01:46:23Z</dcterms:created>
  <dcterms:modified xsi:type="dcterms:W3CDTF">2022-07-28T07:52:52Z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0x010100CE284F85F3ECA540B69919C16785ED4E</vt:lpwstr>
  </property>
</Properties>
</file>